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3" r:id="rId1"/>
    <p:sldMasterId id="2147483940" r:id="rId2"/>
    <p:sldMasterId id="2147483964" r:id="rId3"/>
    <p:sldMasterId id="2147483981" r:id="rId4"/>
  </p:sldMasterIdLst>
  <p:notesMasterIdLst>
    <p:notesMasterId r:id="rId81"/>
  </p:notesMasterIdLst>
  <p:sldIdLst>
    <p:sldId id="272" r:id="rId5"/>
    <p:sldId id="257" r:id="rId6"/>
    <p:sldId id="258" r:id="rId7"/>
    <p:sldId id="259" r:id="rId8"/>
    <p:sldId id="343" r:id="rId9"/>
    <p:sldId id="261" r:id="rId10"/>
    <p:sldId id="260" r:id="rId11"/>
    <p:sldId id="265" r:id="rId12"/>
    <p:sldId id="266" r:id="rId13"/>
    <p:sldId id="344" r:id="rId14"/>
    <p:sldId id="269" r:id="rId15"/>
    <p:sldId id="271" r:id="rId16"/>
    <p:sldId id="310" r:id="rId17"/>
    <p:sldId id="273" r:id="rId18"/>
    <p:sldId id="346" r:id="rId19"/>
    <p:sldId id="347" r:id="rId20"/>
    <p:sldId id="277" r:id="rId21"/>
    <p:sldId id="262" r:id="rId22"/>
    <p:sldId id="263" r:id="rId23"/>
    <p:sldId id="314" r:id="rId24"/>
    <p:sldId id="315" r:id="rId25"/>
    <p:sldId id="279" r:id="rId26"/>
    <p:sldId id="280" r:id="rId27"/>
    <p:sldId id="281" r:id="rId28"/>
    <p:sldId id="282" r:id="rId29"/>
    <p:sldId id="283" r:id="rId30"/>
    <p:sldId id="285" r:id="rId31"/>
    <p:sldId id="286" r:id="rId32"/>
    <p:sldId id="287" r:id="rId33"/>
    <p:sldId id="288" r:id="rId34"/>
    <p:sldId id="289" r:id="rId35"/>
    <p:sldId id="345" r:id="rId36"/>
    <p:sldId id="290" r:id="rId37"/>
    <p:sldId id="295" r:id="rId38"/>
    <p:sldId id="292" r:id="rId39"/>
    <p:sldId id="293" r:id="rId40"/>
    <p:sldId id="296" r:id="rId41"/>
    <p:sldId id="311" r:id="rId42"/>
    <p:sldId id="312" r:id="rId43"/>
    <p:sldId id="313" r:id="rId44"/>
    <p:sldId id="297" r:id="rId45"/>
    <p:sldId id="298" r:id="rId46"/>
    <p:sldId id="305" r:id="rId47"/>
    <p:sldId id="299" r:id="rId48"/>
    <p:sldId id="300" r:id="rId49"/>
    <p:sldId id="301" r:id="rId50"/>
    <p:sldId id="348" r:id="rId51"/>
    <p:sldId id="308" r:id="rId52"/>
    <p:sldId id="302" r:id="rId53"/>
    <p:sldId id="309" r:id="rId54"/>
    <p:sldId id="303" r:id="rId55"/>
    <p:sldId id="316" r:id="rId56"/>
    <p:sldId id="335" r:id="rId57"/>
    <p:sldId id="329" r:id="rId58"/>
    <p:sldId id="330" r:id="rId59"/>
    <p:sldId id="332" r:id="rId60"/>
    <p:sldId id="334" r:id="rId61"/>
    <p:sldId id="338" r:id="rId62"/>
    <p:sldId id="340" r:id="rId63"/>
    <p:sldId id="339" r:id="rId64"/>
    <p:sldId id="323" r:id="rId65"/>
    <p:sldId id="349" r:id="rId66"/>
    <p:sldId id="322" r:id="rId67"/>
    <p:sldId id="324"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262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96323" autoAdjust="0"/>
  </p:normalViewPr>
  <p:slideViewPr>
    <p:cSldViewPr snapToGrid="0">
      <p:cViewPr varScale="1">
        <p:scale>
          <a:sx n="103" d="100"/>
          <a:sy n="103" d="100"/>
        </p:scale>
        <p:origin x="1296" y="96"/>
      </p:cViewPr>
      <p:guideLst/>
    </p:cSldViewPr>
  </p:slideViewPr>
  <p:outlineViewPr>
    <p:cViewPr>
      <p:scale>
        <a:sx n="33" d="100"/>
        <a:sy n="33" d="100"/>
      </p:scale>
      <p:origin x="0" y="-48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24877-D91B-48F8-A76E-1D59452174E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464B5DD0-D540-4B9A-80F1-B54419613AC7}">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1.</a:t>
          </a:r>
        </a:p>
      </dgm:t>
    </dgm:pt>
    <dgm:pt modelId="{BEA1A9DF-26F7-4C7D-B3C1-FAEBCBE35C9B}" type="parTrans" cxnId="{DA5777E1-8CD1-4177-AAA3-444D0A587EE4}">
      <dgm:prSet/>
      <dgm:spPr/>
      <dgm:t>
        <a:bodyPr/>
        <a:lstStyle/>
        <a:p>
          <a:endParaRPr lang="en-US" sz="1600" b="1">
            <a:solidFill>
              <a:schemeClr val="tx1">
                <a:lumMod val="95000"/>
                <a:lumOff val="5000"/>
              </a:schemeClr>
            </a:solidFill>
          </a:endParaRPr>
        </a:p>
      </dgm:t>
    </dgm:pt>
    <dgm:pt modelId="{CE77AD49-1D3E-48ED-A308-23F17A8D85DB}" type="sibTrans" cxnId="{DA5777E1-8CD1-4177-AAA3-444D0A587EE4}">
      <dgm:prSet/>
      <dgm:spPr/>
      <dgm:t>
        <a:bodyPr/>
        <a:lstStyle/>
        <a:p>
          <a:endParaRPr lang="en-US" sz="1600" b="1">
            <a:solidFill>
              <a:schemeClr val="tx1">
                <a:lumMod val="95000"/>
                <a:lumOff val="5000"/>
              </a:schemeClr>
            </a:solidFill>
          </a:endParaRPr>
        </a:p>
      </dgm:t>
    </dgm:pt>
    <dgm:pt modelId="{96F5411A-851D-4608-A3A9-234850D03F78}">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3.</a:t>
          </a:r>
        </a:p>
      </dgm:t>
    </dgm:pt>
    <dgm:pt modelId="{68333D4D-A08D-4B38-9E5B-F766868D0A25}" type="sibTrans" cxnId="{2B933AC4-DFF8-4116-9979-5FE63FCDAAFB}">
      <dgm:prSet/>
      <dgm:spPr/>
      <dgm:t>
        <a:bodyPr/>
        <a:lstStyle/>
        <a:p>
          <a:endParaRPr lang="en-US" sz="1600" b="1">
            <a:solidFill>
              <a:schemeClr val="tx1">
                <a:lumMod val="95000"/>
                <a:lumOff val="5000"/>
              </a:schemeClr>
            </a:solidFill>
          </a:endParaRPr>
        </a:p>
      </dgm:t>
    </dgm:pt>
    <dgm:pt modelId="{D9BB95C8-1592-4A79-B1D4-7B5933B45664}" type="parTrans" cxnId="{2B933AC4-DFF8-4116-9979-5FE63FCDAAFB}">
      <dgm:prSet/>
      <dgm:spPr/>
      <dgm:t>
        <a:bodyPr/>
        <a:lstStyle/>
        <a:p>
          <a:endParaRPr lang="en-US" sz="1600" b="1">
            <a:solidFill>
              <a:schemeClr val="tx1">
                <a:lumMod val="95000"/>
                <a:lumOff val="5000"/>
              </a:schemeClr>
            </a:solidFill>
          </a:endParaRPr>
        </a:p>
      </dgm:t>
    </dgm:pt>
    <dgm:pt modelId="{5F7BC4D7-BAC3-4C22-B61A-E97383F733C3}">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Creating Chart of Accounts</a:t>
          </a:r>
        </a:p>
      </dgm:t>
    </dgm:pt>
    <dgm:pt modelId="{3DE962B7-88F8-4275-8508-0F151338CBA0}" type="parTrans" cxnId="{E3F33299-5162-4A50-BE7F-0F640BE59C8C}">
      <dgm:prSet/>
      <dgm:spPr/>
      <dgm:t>
        <a:bodyPr/>
        <a:lstStyle/>
        <a:p>
          <a:endParaRPr lang="en-US" sz="1600" b="1">
            <a:solidFill>
              <a:schemeClr val="tx1">
                <a:lumMod val="95000"/>
                <a:lumOff val="5000"/>
              </a:schemeClr>
            </a:solidFill>
          </a:endParaRPr>
        </a:p>
      </dgm:t>
    </dgm:pt>
    <dgm:pt modelId="{FBE432BF-862E-49C7-B5E0-C36C531F5E28}" type="sibTrans" cxnId="{E3F33299-5162-4A50-BE7F-0F640BE59C8C}">
      <dgm:prSet/>
      <dgm:spPr/>
      <dgm:t>
        <a:bodyPr/>
        <a:lstStyle/>
        <a:p>
          <a:endParaRPr lang="en-US" sz="1600" b="1">
            <a:solidFill>
              <a:schemeClr val="tx1">
                <a:lumMod val="95000"/>
                <a:lumOff val="5000"/>
              </a:schemeClr>
            </a:solidFill>
          </a:endParaRPr>
        </a:p>
      </dgm:t>
    </dgm:pt>
    <dgm:pt modelId="{8DDEBC3E-2E9B-4719-A9B8-6921C085C13D}">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Creating Currency</a:t>
          </a:r>
        </a:p>
      </dgm:t>
    </dgm:pt>
    <dgm:pt modelId="{339A3878-FDDB-45EF-A653-AC2DA2F3E41A}" type="parTrans" cxnId="{291A6836-5002-4784-AA87-A153882457F2}">
      <dgm:prSet/>
      <dgm:spPr/>
      <dgm:t>
        <a:bodyPr/>
        <a:lstStyle/>
        <a:p>
          <a:endParaRPr lang="en-US" sz="1600" b="1">
            <a:solidFill>
              <a:schemeClr val="tx1">
                <a:lumMod val="95000"/>
                <a:lumOff val="5000"/>
              </a:schemeClr>
            </a:solidFill>
          </a:endParaRPr>
        </a:p>
      </dgm:t>
    </dgm:pt>
    <dgm:pt modelId="{0C0CC414-BCAD-4E08-A4FC-57F7A873A0E1}" type="sibTrans" cxnId="{291A6836-5002-4784-AA87-A153882457F2}">
      <dgm:prSet/>
      <dgm:spPr/>
      <dgm:t>
        <a:bodyPr/>
        <a:lstStyle/>
        <a:p>
          <a:endParaRPr lang="en-US" sz="1600" b="1">
            <a:solidFill>
              <a:schemeClr val="tx1">
                <a:lumMod val="95000"/>
                <a:lumOff val="5000"/>
              </a:schemeClr>
            </a:solidFill>
          </a:endParaRPr>
        </a:p>
      </dgm:t>
    </dgm:pt>
    <dgm:pt modelId="{607ECECC-930A-49BB-ABF7-B3339350199F}">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4.</a:t>
          </a:r>
        </a:p>
      </dgm:t>
    </dgm:pt>
    <dgm:pt modelId="{EB871828-B93F-4699-A084-DF77E157D968}" type="parTrans" cxnId="{9F89F31C-C269-4DA1-9980-288EBB25B399}">
      <dgm:prSet/>
      <dgm:spPr/>
      <dgm:t>
        <a:bodyPr/>
        <a:lstStyle/>
        <a:p>
          <a:endParaRPr lang="en-US" sz="1600" b="1">
            <a:solidFill>
              <a:schemeClr val="tx1">
                <a:lumMod val="95000"/>
                <a:lumOff val="5000"/>
              </a:schemeClr>
            </a:solidFill>
          </a:endParaRPr>
        </a:p>
      </dgm:t>
    </dgm:pt>
    <dgm:pt modelId="{19AE076F-C492-4FD4-B81E-BF043DA67FD2}" type="sibTrans" cxnId="{9F89F31C-C269-4DA1-9980-288EBB25B399}">
      <dgm:prSet/>
      <dgm:spPr/>
      <dgm:t>
        <a:bodyPr/>
        <a:lstStyle/>
        <a:p>
          <a:endParaRPr lang="en-US" sz="1600" b="1">
            <a:solidFill>
              <a:schemeClr val="tx1">
                <a:lumMod val="95000"/>
                <a:lumOff val="5000"/>
              </a:schemeClr>
            </a:solidFill>
          </a:endParaRPr>
        </a:p>
      </dgm:t>
    </dgm:pt>
    <dgm:pt modelId="{05C6FF7F-FF29-45C1-9104-021A65B2BE04}">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Accounting Setup</a:t>
          </a:r>
        </a:p>
      </dgm:t>
    </dgm:pt>
    <dgm:pt modelId="{ECF9F902-4AA9-483C-9456-4BC296163BD3}" type="parTrans" cxnId="{48D85263-BC90-4D1B-9C8E-CEABB65C1893}">
      <dgm:prSet/>
      <dgm:spPr/>
      <dgm:t>
        <a:bodyPr/>
        <a:lstStyle/>
        <a:p>
          <a:endParaRPr lang="en-US" sz="1600" b="1">
            <a:solidFill>
              <a:schemeClr val="tx1">
                <a:lumMod val="95000"/>
                <a:lumOff val="5000"/>
              </a:schemeClr>
            </a:solidFill>
          </a:endParaRPr>
        </a:p>
      </dgm:t>
    </dgm:pt>
    <dgm:pt modelId="{136D9F78-F18D-4E08-AD68-D19E9923ABB5}" type="sibTrans" cxnId="{48D85263-BC90-4D1B-9C8E-CEABB65C1893}">
      <dgm:prSet/>
      <dgm:spPr/>
      <dgm:t>
        <a:bodyPr/>
        <a:lstStyle/>
        <a:p>
          <a:endParaRPr lang="en-US" sz="1600" b="1">
            <a:solidFill>
              <a:schemeClr val="tx1">
                <a:lumMod val="95000"/>
                <a:lumOff val="5000"/>
              </a:schemeClr>
            </a:solidFill>
          </a:endParaRPr>
        </a:p>
      </dgm:t>
    </dgm:pt>
    <dgm:pt modelId="{9AD06E04-6B79-4DBE-815F-412B0056C596}">
      <dgm:prSet custT="1"/>
      <dgm:spPr/>
      <dgm:t>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2. </a:t>
          </a:r>
        </a:p>
      </dgm:t>
    </dgm:pt>
    <dgm:pt modelId="{4F7D00D7-2088-4B1B-840C-9D57D181770C}" type="parTrans" cxnId="{1FDDB748-322C-4DEF-B24E-949792280D67}">
      <dgm:prSet/>
      <dgm:spPr/>
      <dgm:t>
        <a:bodyPr/>
        <a:lstStyle/>
        <a:p>
          <a:pPr rtl="1"/>
          <a:endParaRPr lang="ar-EG"/>
        </a:p>
      </dgm:t>
    </dgm:pt>
    <dgm:pt modelId="{2B7B98D4-32A3-4B32-A758-E5C68AF95806}" type="sibTrans" cxnId="{1FDDB748-322C-4DEF-B24E-949792280D67}">
      <dgm:prSet/>
      <dgm:spPr/>
      <dgm:t>
        <a:bodyPr/>
        <a:lstStyle/>
        <a:p>
          <a:pPr rtl="1"/>
          <a:endParaRPr lang="ar-EG"/>
        </a:p>
      </dgm:t>
    </dgm:pt>
    <dgm:pt modelId="{AF4B3000-593C-43DF-8533-7CAF70E3E756}">
      <dgm:prSet/>
      <dgm:spPr/>
      <dgm:t>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Creating Calendar</a:t>
          </a:r>
        </a:p>
      </dgm:t>
    </dgm:pt>
    <dgm:pt modelId="{87083807-6F7D-4C67-98A4-5257137ACE67}" type="parTrans" cxnId="{6DF6CA25-52F6-4D63-BDBB-8AD1BBFBF338}">
      <dgm:prSet/>
      <dgm:spPr/>
      <dgm:t>
        <a:bodyPr/>
        <a:lstStyle/>
        <a:p>
          <a:pPr rtl="1"/>
          <a:endParaRPr lang="ar-EG"/>
        </a:p>
      </dgm:t>
    </dgm:pt>
    <dgm:pt modelId="{6EADBDBB-66F2-40B7-8B51-FF24D41D3AAB}" type="sibTrans" cxnId="{6DF6CA25-52F6-4D63-BDBB-8AD1BBFBF338}">
      <dgm:prSet/>
      <dgm:spPr/>
      <dgm:t>
        <a:bodyPr/>
        <a:lstStyle/>
        <a:p>
          <a:pPr rtl="1"/>
          <a:endParaRPr lang="ar-EG"/>
        </a:p>
      </dgm:t>
    </dgm:pt>
    <dgm:pt modelId="{0238CB16-F505-4EF4-98E4-B8BBE12E9849}" type="pres">
      <dgm:prSet presAssocID="{A1224877-D91B-48F8-A76E-1D59452174E9}" presName="theList" presStyleCnt="0">
        <dgm:presLayoutVars>
          <dgm:dir/>
          <dgm:animLvl val="lvl"/>
          <dgm:resizeHandles val="exact"/>
        </dgm:presLayoutVars>
      </dgm:prSet>
      <dgm:spPr/>
    </dgm:pt>
    <dgm:pt modelId="{8CF67942-E3DA-45E1-9993-A18D74D5A8E2}" type="pres">
      <dgm:prSet presAssocID="{464B5DD0-D540-4B9A-80F1-B54419613AC7}" presName="compNode" presStyleCnt="0"/>
      <dgm:spPr/>
    </dgm:pt>
    <dgm:pt modelId="{CCEB343B-1C06-42F4-A736-906D3B96A3E7}" type="pres">
      <dgm:prSet presAssocID="{464B5DD0-D540-4B9A-80F1-B54419613AC7}" presName="noGeometry" presStyleCnt="0"/>
      <dgm:spPr/>
    </dgm:pt>
    <dgm:pt modelId="{4D43802F-0712-43AB-9886-6D83D3FB1C31}" type="pres">
      <dgm:prSet presAssocID="{464B5DD0-D540-4B9A-80F1-B54419613AC7}" presName="childTextVisible" presStyleLbl="bgAccFollowNode1" presStyleIdx="0" presStyleCnt="4">
        <dgm:presLayoutVars>
          <dgm:bulletEnabled val="1"/>
        </dgm:presLayoutVars>
      </dgm:prSet>
      <dgm:spPr/>
    </dgm:pt>
    <dgm:pt modelId="{5E571860-8BA7-4A3B-A3E3-F5AFEE70594D}" type="pres">
      <dgm:prSet presAssocID="{464B5DD0-D540-4B9A-80F1-B54419613AC7}" presName="childTextHidden" presStyleLbl="bgAccFollowNode1" presStyleIdx="0" presStyleCnt="4"/>
      <dgm:spPr/>
    </dgm:pt>
    <dgm:pt modelId="{6E40FEB5-E2C6-46C5-A8F1-729543DAE673}" type="pres">
      <dgm:prSet presAssocID="{464B5DD0-D540-4B9A-80F1-B54419613AC7}" presName="parentText" presStyleLbl="node1" presStyleIdx="0" presStyleCnt="4">
        <dgm:presLayoutVars>
          <dgm:chMax val="1"/>
          <dgm:bulletEnabled val="1"/>
        </dgm:presLayoutVars>
      </dgm:prSet>
      <dgm:spPr/>
    </dgm:pt>
    <dgm:pt modelId="{9F44353D-ED7C-4899-B0E8-F58477F6D8BA}" type="pres">
      <dgm:prSet presAssocID="{464B5DD0-D540-4B9A-80F1-B54419613AC7}" presName="aSpace" presStyleCnt="0"/>
      <dgm:spPr/>
    </dgm:pt>
    <dgm:pt modelId="{39B1A236-7008-4F32-9C33-4EAFAD0B07E4}" type="pres">
      <dgm:prSet presAssocID="{9AD06E04-6B79-4DBE-815F-412B0056C596}" presName="compNode" presStyleCnt="0"/>
      <dgm:spPr/>
    </dgm:pt>
    <dgm:pt modelId="{4D9D566D-667D-44E8-9D78-D3701DDC0C97}" type="pres">
      <dgm:prSet presAssocID="{9AD06E04-6B79-4DBE-815F-412B0056C596}" presName="noGeometry" presStyleCnt="0"/>
      <dgm:spPr/>
    </dgm:pt>
    <dgm:pt modelId="{67F16D5B-5BD4-4CD1-8A79-832B9D976011}" type="pres">
      <dgm:prSet presAssocID="{9AD06E04-6B79-4DBE-815F-412B0056C596}" presName="childTextVisible" presStyleLbl="bgAccFollowNode1" presStyleIdx="1" presStyleCnt="4">
        <dgm:presLayoutVars>
          <dgm:bulletEnabled val="1"/>
        </dgm:presLayoutVars>
      </dgm:prSet>
      <dgm:spPr/>
    </dgm:pt>
    <dgm:pt modelId="{F0509C06-ECE5-41EF-B404-32DAE1B40702}" type="pres">
      <dgm:prSet presAssocID="{9AD06E04-6B79-4DBE-815F-412B0056C596}" presName="childTextHidden" presStyleLbl="bgAccFollowNode1" presStyleIdx="1" presStyleCnt="4"/>
      <dgm:spPr/>
    </dgm:pt>
    <dgm:pt modelId="{CB2BBEBE-4EE9-4F32-BD26-1A2EDE788F8F}" type="pres">
      <dgm:prSet presAssocID="{9AD06E04-6B79-4DBE-815F-412B0056C596}" presName="parentText" presStyleLbl="node1" presStyleIdx="1" presStyleCnt="4">
        <dgm:presLayoutVars>
          <dgm:chMax val="1"/>
          <dgm:bulletEnabled val="1"/>
        </dgm:presLayoutVars>
      </dgm:prSet>
      <dgm:spPr/>
    </dgm:pt>
    <dgm:pt modelId="{FAC5E650-A429-4014-B064-EC3B23B276B1}" type="pres">
      <dgm:prSet presAssocID="{9AD06E04-6B79-4DBE-815F-412B0056C596}" presName="aSpace" presStyleCnt="0"/>
      <dgm:spPr/>
    </dgm:pt>
    <dgm:pt modelId="{60D7A4FE-3118-49FA-8325-87B8DEF4F536}" type="pres">
      <dgm:prSet presAssocID="{96F5411A-851D-4608-A3A9-234850D03F78}" presName="compNode" presStyleCnt="0"/>
      <dgm:spPr/>
    </dgm:pt>
    <dgm:pt modelId="{CE3273C9-2F1D-49EE-BFAC-07B5DBBF1013}" type="pres">
      <dgm:prSet presAssocID="{96F5411A-851D-4608-A3A9-234850D03F78}" presName="noGeometry" presStyleCnt="0"/>
      <dgm:spPr/>
    </dgm:pt>
    <dgm:pt modelId="{7B4EF9D4-764E-4819-9D74-086C7F8D54FA}" type="pres">
      <dgm:prSet presAssocID="{96F5411A-851D-4608-A3A9-234850D03F78}" presName="childTextVisible" presStyleLbl="bgAccFollowNode1" presStyleIdx="2" presStyleCnt="4">
        <dgm:presLayoutVars>
          <dgm:bulletEnabled val="1"/>
        </dgm:presLayoutVars>
      </dgm:prSet>
      <dgm:spPr/>
    </dgm:pt>
    <dgm:pt modelId="{A37746AA-63B2-4A65-80D3-4C8A1774E223}" type="pres">
      <dgm:prSet presAssocID="{96F5411A-851D-4608-A3A9-234850D03F78}" presName="childTextHidden" presStyleLbl="bgAccFollowNode1" presStyleIdx="2" presStyleCnt="4"/>
      <dgm:spPr/>
    </dgm:pt>
    <dgm:pt modelId="{4C90E76B-9D5C-45E4-803D-0E94E00ECB66}" type="pres">
      <dgm:prSet presAssocID="{96F5411A-851D-4608-A3A9-234850D03F78}" presName="parentText" presStyleLbl="node1" presStyleIdx="2" presStyleCnt="4">
        <dgm:presLayoutVars>
          <dgm:chMax val="1"/>
          <dgm:bulletEnabled val="1"/>
        </dgm:presLayoutVars>
      </dgm:prSet>
      <dgm:spPr/>
    </dgm:pt>
    <dgm:pt modelId="{20617055-7A71-433C-B84A-2B52DA8876C3}" type="pres">
      <dgm:prSet presAssocID="{96F5411A-851D-4608-A3A9-234850D03F78}" presName="aSpace" presStyleCnt="0"/>
      <dgm:spPr/>
    </dgm:pt>
    <dgm:pt modelId="{AA099D01-C51E-4C16-93FF-261FC0AC460A}" type="pres">
      <dgm:prSet presAssocID="{607ECECC-930A-49BB-ABF7-B3339350199F}" presName="compNode" presStyleCnt="0"/>
      <dgm:spPr/>
    </dgm:pt>
    <dgm:pt modelId="{AADD778F-8FEE-4C97-903B-0972295CF603}" type="pres">
      <dgm:prSet presAssocID="{607ECECC-930A-49BB-ABF7-B3339350199F}" presName="noGeometry" presStyleCnt="0"/>
      <dgm:spPr/>
    </dgm:pt>
    <dgm:pt modelId="{732A2A46-2130-457F-958E-8FEF0D6DC945}" type="pres">
      <dgm:prSet presAssocID="{607ECECC-930A-49BB-ABF7-B3339350199F}" presName="childTextVisible" presStyleLbl="bgAccFollowNode1" presStyleIdx="3" presStyleCnt="4" custScaleX="113613">
        <dgm:presLayoutVars>
          <dgm:bulletEnabled val="1"/>
        </dgm:presLayoutVars>
      </dgm:prSet>
      <dgm:spPr/>
    </dgm:pt>
    <dgm:pt modelId="{E832B20D-6E5F-4921-9DFC-2166D910A7A1}" type="pres">
      <dgm:prSet presAssocID="{607ECECC-930A-49BB-ABF7-B3339350199F}" presName="childTextHidden" presStyleLbl="bgAccFollowNode1" presStyleIdx="3" presStyleCnt="4"/>
      <dgm:spPr/>
    </dgm:pt>
    <dgm:pt modelId="{AD8BF233-97D3-472C-BDF4-E15882037489}" type="pres">
      <dgm:prSet presAssocID="{607ECECC-930A-49BB-ABF7-B3339350199F}" presName="parentText" presStyleLbl="node1" presStyleIdx="3" presStyleCnt="4">
        <dgm:presLayoutVars>
          <dgm:chMax val="1"/>
          <dgm:bulletEnabled val="1"/>
        </dgm:presLayoutVars>
      </dgm:prSet>
      <dgm:spPr/>
    </dgm:pt>
  </dgm:ptLst>
  <dgm:cxnLst>
    <dgm:cxn modelId="{8AA40800-BA7B-4A29-9EAB-561782FB5769}" type="presOf" srcId="{8DDEBC3E-2E9B-4719-A9B8-6921C085C13D}" destId="{A37746AA-63B2-4A65-80D3-4C8A1774E223}" srcOrd="1" destOrd="0" presId="urn:microsoft.com/office/officeart/2005/8/layout/hProcess6"/>
    <dgm:cxn modelId="{5DE19700-B2B5-449B-ABD5-582FC8D4B29F}" type="presOf" srcId="{5F7BC4D7-BAC3-4C22-B61A-E97383F733C3}" destId="{4D43802F-0712-43AB-9886-6D83D3FB1C31}" srcOrd="0" destOrd="0" presId="urn:microsoft.com/office/officeart/2005/8/layout/hProcess6"/>
    <dgm:cxn modelId="{851BF613-E572-414F-BAEE-E0212D4F8E04}" type="presOf" srcId="{96F5411A-851D-4608-A3A9-234850D03F78}" destId="{4C90E76B-9D5C-45E4-803D-0E94E00ECB66}" srcOrd="0" destOrd="0" presId="urn:microsoft.com/office/officeart/2005/8/layout/hProcess6"/>
    <dgm:cxn modelId="{9F89F31C-C269-4DA1-9980-288EBB25B399}" srcId="{A1224877-D91B-48F8-A76E-1D59452174E9}" destId="{607ECECC-930A-49BB-ABF7-B3339350199F}" srcOrd="3" destOrd="0" parTransId="{EB871828-B93F-4699-A084-DF77E157D968}" sibTransId="{19AE076F-C492-4FD4-B81E-BF043DA67FD2}"/>
    <dgm:cxn modelId="{6DF6CA25-52F6-4D63-BDBB-8AD1BBFBF338}" srcId="{9AD06E04-6B79-4DBE-815F-412B0056C596}" destId="{AF4B3000-593C-43DF-8533-7CAF70E3E756}" srcOrd="0" destOrd="0" parTransId="{87083807-6F7D-4C67-98A4-5257137ACE67}" sibTransId="{6EADBDBB-66F2-40B7-8B51-FF24D41D3AAB}"/>
    <dgm:cxn modelId="{678D7B26-2A5F-4713-861C-C476026CFAB1}" type="presOf" srcId="{607ECECC-930A-49BB-ABF7-B3339350199F}" destId="{AD8BF233-97D3-472C-BDF4-E15882037489}" srcOrd="0" destOrd="0" presId="urn:microsoft.com/office/officeart/2005/8/layout/hProcess6"/>
    <dgm:cxn modelId="{291A6836-5002-4784-AA87-A153882457F2}" srcId="{96F5411A-851D-4608-A3A9-234850D03F78}" destId="{8DDEBC3E-2E9B-4719-A9B8-6921C085C13D}" srcOrd="0" destOrd="0" parTransId="{339A3878-FDDB-45EF-A653-AC2DA2F3E41A}" sibTransId="{0C0CC414-BCAD-4E08-A4FC-57F7A873A0E1}"/>
    <dgm:cxn modelId="{96751C3D-AF6A-44D4-9684-ED24E30EE671}" type="presOf" srcId="{AF4B3000-593C-43DF-8533-7CAF70E3E756}" destId="{67F16D5B-5BD4-4CD1-8A79-832B9D976011}" srcOrd="0" destOrd="0" presId="urn:microsoft.com/office/officeart/2005/8/layout/hProcess6"/>
    <dgm:cxn modelId="{48D85263-BC90-4D1B-9C8E-CEABB65C1893}" srcId="{607ECECC-930A-49BB-ABF7-B3339350199F}" destId="{05C6FF7F-FF29-45C1-9104-021A65B2BE04}" srcOrd="0" destOrd="0" parTransId="{ECF9F902-4AA9-483C-9456-4BC296163BD3}" sibTransId="{136D9F78-F18D-4E08-AD68-D19E9923ABB5}"/>
    <dgm:cxn modelId="{1FDDB748-322C-4DEF-B24E-949792280D67}" srcId="{A1224877-D91B-48F8-A76E-1D59452174E9}" destId="{9AD06E04-6B79-4DBE-815F-412B0056C596}" srcOrd="1" destOrd="0" parTransId="{4F7D00D7-2088-4B1B-840C-9D57D181770C}" sibTransId="{2B7B98D4-32A3-4B32-A758-E5C68AF95806}"/>
    <dgm:cxn modelId="{2947B76B-1BDA-445C-892E-6C6018581612}" type="presOf" srcId="{A1224877-D91B-48F8-A76E-1D59452174E9}" destId="{0238CB16-F505-4EF4-98E4-B8BBE12E9849}" srcOrd="0" destOrd="0" presId="urn:microsoft.com/office/officeart/2005/8/layout/hProcess6"/>
    <dgm:cxn modelId="{4ACC3E4C-2DCF-4654-9B55-5743A906DC77}" type="presOf" srcId="{9AD06E04-6B79-4DBE-815F-412B0056C596}" destId="{CB2BBEBE-4EE9-4F32-BD26-1A2EDE788F8F}" srcOrd="0" destOrd="0" presId="urn:microsoft.com/office/officeart/2005/8/layout/hProcess6"/>
    <dgm:cxn modelId="{87B5DE4E-BB2B-43A9-B62E-786E402DB465}" type="presOf" srcId="{AF4B3000-593C-43DF-8533-7CAF70E3E756}" destId="{F0509C06-ECE5-41EF-B404-32DAE1B40702}" srcOrd="1" destOrd="0" presId="urn:microsoft.com/office/officeart/2005/8/layout/hProcess6"/>
    <dgm:cxn modelId="{FD6AFD53-DAAD-48F0-BBF1-9740195735BE}" type="presOf" srcId="{5F7BC4D7-BAC3-4C22-B61A-E97383F733C3}" destId="{5E571860-8BA7-4A3B-A3E3-F5AFEE70594D}" srcOrd="1" destOrd="0" presId="urn:microsoft.com/office/officeart/2005/8/layout/hProcess6"/>
    <dgm:cxn modelId="{D5A17D8C-47C1-46E5-B3FF-BF8C69EEC2A6}" type="presOf" srcId="{05C6FF7F-FF29-45C1-9104-021A65B2BE04}" destId="{732A2A46-2130-457F-958E-8FEF0D6DC945}" srcOrd="0" destOrd="0" presId="urn:microsoft.com/office/officeart/2005/8/layout/hProcess6"/>
    <dgm:cxn modelId="{3B99218F-2854-42F8-ADA7-0E0C61F651F3}" type="presOf" srcId="{05C6FF7F-FF29-45C1-9104-021A65B2BE04}" destId="{E832B20D-6E5F-4921-9DFC-2166D910A7A1}" srcOrd="1" destOrd="0" presId="urn:microsoft.com/office/officeart/2005/8/layout/hProcess6"/>
    <dgm:cxn modelId="{6BD3DB93-4AD8-420C-BCD5-7A2D1784DBD0}" type="presOf" srcId="{8DDEBC3E-2E9B-4719-A9B8-6921C085C13D}" destId="{7B4EF9D4-764E-4819-9D74-086C7F8D54FA}" srcOrd="0" destOrd="0" presId="urn:microsoft.com/office/officeart/2005/8/layout/hProcess6"/>
    <dgm:cxn modelId="{E3F33299-5162-4A50-BE7F-0F640BE59C8C}" srcId="{464B5DD0-D540-4B9A-80F1-B54419613AC7}" destId="{5F7BC4D7-BAC3-4C22-B61A-E97383F733C3}" srcOrd="0" destOrd="0" parTransId="{3DE962B7-88F8-4275-8508-0F151338CBA0}" sibTransId="{FBE432BF-862E-49C7-B5E0-C36C531F5E28}"/>
    <dgm:cxn modelId="{41CA13BA-672D-443F-A393-E3635AA6AE22}" type="presOf" srcId="{464B5DD0-D540-4B9A-80F1-B54419613AC7}" destId="{6E40FEB5-E2C6-46C5-A8F1-729543DAE673}" srcOrd="0" destOrd="0" presId="urn:microsoft.com/office/officeart/2005/8/layout/hProcess6"/>
    <dgm:cxn modelId="{2B933AC4-DFF8-4116-9979-5FE63FCDAAFB}" srcId="{A1224877-D91B-48F8-A76E-1D59452174E9}" destId="{96F5411A-851D-4608-A3A9-234850D03F78}" srcOrd="2" destOrd="0" parTransId="{D9BB95C8-1592-4A79-B1D4-7B5933B45664}" sibTransId="{68333D4D-A08D-4B38-9E5B-F766868D0A25}"/>
    <dgm:cxn modelId="{DA5777E1-8CD1-4177-AAA3-444D0A587EE4}" srcId="{A1224877-D91B-48F8-A76E-1D59452174E9}" destId="{464B5DD0-D540-4B9A-80F1-B54419613AC7}" srcOrd="0" destOrd="0" parTransId="{BEA1A9DF-26F7-4C7D-B3C1-FAEBCBE35C9B}" sibTransId="{CE77AD49-1D3E-48ED-A308-23F17A8D85DB}"/>
    <dgm:cxn modelId="{3AE9225A-0593-4FD4-B2CE-7BC7EBAA84AB}" type="presParOf" srcId="{0238CB16-F505-4EF4-98E4-B8BBE12E9849}" destId="{8CF67942-E3DA-45E1-9993-A18D74D5A8E2}" srcOrd="0" destOrd="0" presId="urn:microsoft.com/office/officeart/2005/8/layout/hProcess6"/>
    <dgm:cxn modelId="{AB136C3B-96C3-4F15-8C59-33DAA314A2D2}" type="presParOf" srcId="{8CF67942-E3DA-45E1-9993-A18D74D5A8E2}" destId="{CCEB343B-1C06-42F4-A736-906D3B96A3E7}" srcOrd="0" destOrd="0" presId="urn:microsoft.com/office/officeart/2005/8/layout/hProcess6"/>
    <dgm:cxn modelId="{7594099B-3E98-4502-B619-75F9788B74D4}" type="presParOf" srcId="{8CF67942-E3DA-45E1-9993-A18D74D5A8E2}" destId="{4D43802F-0712-43AB-9886-6D83D3FB1C31}" srcOrd="1" destOrd="0" presId="urn:microsoft.com/office/officeart/2005/8/layout/hProcess6"/>
    <dgm:cxn modelId="{103B6B7B-CF56-41AB-8157-F868A932D035}" type="presParOf" srcId="{8CF67942-E3DA-45E1-9993-A18D74D5A8E2}" destId="{5E571860-8BA7-4A3B-A3E3-F5AFEE70594D}" srcOrd="2" destOrd="0" presId="urn:microsoft.com/office/officeart/2005/8/layout/hProcess6"/>
    <dgm:cxn modelId="{B1E549B8-C66E-4D6B-B651-288791F314DB}" type="presParOf" srcId="{8CF67942-E3DA-45E1-9993-A18D74D5A8E2}" destId="{6E40FEB5-E2C6-46C5-A8F1-729543DAE673}" srcOrd="3" destOrd="0" presId="urn:microsoft.com/office/officeart/2005/8/layout/hProcess6"/>
    <dgm:cxn modelId="{E38DFA6A-E99A-475D-8AE1-54885E9A68FC}" type="presParOf" srcId="{0238CB16-F505-4EF4-98E4-B8BBE12E9849}" destId="{9F44353D-ED7C-4899-B0E8-F58477F6D8BA}" srcOrd="1" destOrd="0" presId="urn:microsoft.com/office/officeart/2005/8/layout/hProcess6"/>
    <dgm:cxn modelId="{D75480B7-4BDD-42A0-AB91-278CF84EAC49}" type="presParOf" srcId="{0238CB16-F505-4EF4-98E4-B8BBE12E9849}" destId="{39B1A236-7008-4F32-9C33-4EAFAD0B07E4}" srcOrd="2" destOrd="0" presId="urn:microsoft.com/office/officeart/2005/8/layout/hProcess6"/>
    <dgm:cxn modelId="{8DBE8F3C-A34D-4D18-B62B-C63A5196903D}" type="presParOf" srcId="{39B1A236-7008-4F32-9C33-4EAFAD0B07E4}" destId="{4D9D566D-667D-44E8-9D78-D3701DDC0C97}" srcOrd="0" destOrd="0" presId="urn:microsoft.com/office/officeart/2005/8/layout/hProcess6"/>
    <dgm:cxn modelId="{DE41545F-8B22-41C0-A191-01DC9D25AC24}" type="presParOf" srcId="{39B1A236-7008-4F32-9C33-4EAFAD0B07E4}" destId="{67F16D5B-5BD4-4CD1-8A79-832B9D976011}" srcOrd="1" destOrd="0" presId="urn:microsoft.com/office/officeart/2005/8/layout/hProcess6"/>
    <dgm:cxn modelId="{E1F55CEF-EC8A-4AFB-9B8A-EE9C0D847883}" type="presParOf" srcId="{39B1A236-7008-4F32-9C33-4EAFAD0B07E4}" destId="{F0509C06-ECE5-41EF-B404-32DAE1B40702}" srcOrd="2" destOrd="0" presId="urn:microsoft.com/office/officeart/2005/8/layout/hProcess6"/>
    <dgm:cxn modelId="{B86BBBE3-C7AD-4B79-B9F1-506130BFBAF8}" type="presParOf" srcId="{39B1A236-7008-4F32-9C33-4EAFAD0B07E4}" destId="{CB2BBEBE-4EE9-4F32-BD26-1A2EDE788F8F}" srcOrd="3" destOrd="0" presId="urn:microsoft.com/office/officeart/2005/8/layout/hProcess6"/>
    <dgm:cxn modelId="{E698FE41-B674-473C-B890-F344CF137538}" type="presParOf" srcId="{0238CB16-F505-4EF4-98E4-B8BBE12E9849}" destId="{FAC5E650-A429-4014-B064-EC3B23B276B1}" srcOrd="3" destOrd="0" presId="urn:microsoft.com/office/officeart/2005/8/layout/hProcess6"/>
    <dgm:cxn modelId="{164F261A-5628-456E-B570-5FA142349ED3}" type="presParOf" srcId="{0238CB16-F505-4EF4-98E4-B8BBE12E9849}" destId="{60D7A4FE-3118-49FA-8325-87B8DEF4F536}" srcOrd="4" destOrd="0" presId="urn:microsoft.com/office/officeart/2005/8/layout/hProcess6"/>
    <dgm:cxn modelId="{90168692-7CE5-422A-B62F-ECF5170A82DA}" type="presParOf" srcId="{60D7A4FE-3118-49FA-8325-87B8DEF4F536}" destId="{CE3273C9-2F1D-49EE-BFAC-07B5DBBF1013}" srcOrd="0" destOrd="0" presId="urn:microsoft.com/office/officeart/2005/8/layout/hProcess6"/>
    <dgm:cxn modelId="{80CAC0EC-51A4-4C4E-9D70-EC6DBF26D849}" type="presParOf" srcId="{60D7A4FE-3118-49FA-8325-87B8DEF4F536}" destId="{7B4EF9D4-764E-4819-9D74-086C7F8D54FA}" srcOrd="1" destOrd="0" presId="urn:microsoft.com/office/officeart/2005/8/layout/hProcess6"/>
    <dgm:cxn modelId="{DF6C305E-E70A-4857-B400-F613B7391214}" type="presParOf" srcId="{60D7A4FE-3118-49FA-8325-87B8DEF4F536}" destId="{A37746AA-63B2-4A65-80D3-4C8A1774E223}" srcOrd="2" destOrd="0" presId="urn:microsoft.com/office/officeart/2005/8/layout/hProcess6"/>
    <dgm:cxn modelId="{788045F4-D8A5-4274-B00E-BD81F0D9ADF3}" type="presParOf" srcId="{60D7A4FE-3118-49FA-8325-87B8DEF4F536}" destId="{4C90E76B-9D5C-45E4-803D-0E94E00ECB66}" srcOrd="3" destOrd="0" presId="urn:microsoft.com/office/officeart/2005/8/layout/hProcess6"/>
    <dgm:cxn modelId="{2F9AF12E-4122-48B8-98F3-C6DA8905DA8B}" type="presParOf" srcId="{0238CB16-F505-4EF4-98E4-B8BBE12E9849}" destId="{20617055-7A71-433C-B84A-2B52DA8876C3}" srcOrd="5" destOrd="0" presId="urn:microsoft.com/office/officeart/2005/8/layout/hProcess6"/>
    <dgm:cxn modelId="{7C46CD31-8B04-47A0-9102-449A145795B1}" type="presParOf" srcId="{0238CB16-F505-4EF4-98E4-B8BBE12E9849}" destId="{AA099D01-C51E-4C16-93FF-261FC0AC460A}" srcOrd="6" destOrd="0" presId="urn:microsoft.com/office/officeart/2005/8/layout/hProcess6"/>
    <dgm:cxn modelId="{71AACEA8-3ECA-400D-B2EE-F5C61812F422}" type="presParOf" srcId="{AA099D01-C51E-4C16-93FF-261FC0AC460A}" destId="{AADD778F-8FEE-4C97-903B-0972295CF603}" srcOrd="0" destOrd="0" presId="urn:microsoft.com/office/officeart/2005/8/layout/hProcess6"/>
    <dgm:cxn modelId="{902F7EDE-1151-4976-AC50-09B5AF902FA4}" type="presParOf" srcId="{AA099D01-C51E-4C16-93FF-261FC0AC460A}" destId="{732A2A46-2130-457F-958E-8FEF0D6DC945}" srcOrd="1" destOrd="0" presId="urn:microsoft.com/office/officeart/2005/8/layout/hProcess6"/>
    <dgm:cxn modelId="{18A581FD-292A-486A-99B0-E3FB2A3F6B75}" type="presParOf" srcId="{AA099D01-C51E-4C16-93FF-261FC0AC460A}" destId="{E832B20D-6E5F-4921-9DFC-2166D910A7A1}" srcOrd="2" destOrd="0" presId="urn:microsoft.com/office/officeart/2005/8/layout/hProcess6"/>
    <dgm:cxn modelId="{E5B941D8-228A-4DB9-BC4E-885250A2AFDF}" type="presParOf" srcId="{AA099D01-C51E-4C16-93FF-261FC0AC460A}" destId="{AD8BF233-97D3-472C-BDF4-E15882037489}"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3802F-0712-43AB-9886-6D83D3FB1C31}">
      <dsp:nvSpPr>
        <dsp:cNvPr id="0" name=""/>
        <dsp:cNvSpPr/>
      </dsp:nvSpPr>
      <dsp:spPr>
        <a:xfrm>
          <a:off x="535111" y="129133"/>
          <a:ext cx="2135711" cy="186688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Creating Chart of Accounts</a:t>
          </a:r>
        </a:p>
      </dsp:txBody>
      <dsp:txXfrm>
        <a:off x="1069039" y="409165"/>
        <a:ext cx="1041159" cy="1306816"/>
      </dsp:txXfrm>
    </dsp:sp>
    <dsp:sp modelId="{6E40FEB5-E2C6-46C5-A8F1-729543DAE673}">
      <dsp:nvSpPr>
        <dsp:cNvPr id="0" name=""/>
        <dsp:cNvSpPr/>
      </dsp:nvSpPr>
      <dsp:spPr>
        <a:xfrm>
          <a:off x="1183" y="528646"/>
          <a:ext cx="1067855" cy="106785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1.</a:t>
          </a:r>
        </a:p>
      </dsp:txBody>
      <dsp:txXfrm>
        <a:off x="157567" y="685030"/>
        <a:ext cx="755087" cy="755087"/>
      </dsp:txXfrm>
    </dsp:sp>
    <dsp:sp modelId="{67F16D5B-5BD4-4CD1-8A79-832B9D976011}">
      <dsp:nvSpPr>
        <dsp:cNvPr id="0" name=""/>
        <dsp:cNvSpPr/>
      </dsp:nvSpPr>
      <dsp:spPr>
        <a:xfrm>
          <a:off x="3338233" y="129133"/>
          <a:ext cx="2135711" cy="186688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lumMod val="95000"/>
                  <a:lumOff val="5000"/>
                </a:schemeClr>
              </a:solidFill>
              <a:latin typeface="Times New Roman" panose="02020603050405020304" pitchFamily="18" charset="0"/>
              <a:cs typeface="Times New Roman" panose="02020603050405020304" pitchFamily="18" charset="0"/>
            </a:rPr>
            <a:t>Creating Calendar</a:t>
          </a:r>
        </a:p>
      </dsp:txBody>
      <dsp:txXfrm>
        <a:off x="3872161" y="409165"/>
        <a:ext cx="1041159" cy="1306816"/>
      </dsp:txXfrm>
    </dsp:sp>
    <dsp:sp modelId="{CB2BBEBE-4EE9-4F32-BD26-1A2EDE788F8F}">
      <dsp:nvSpPr>
        <dsp:cNvPr id="0" name=""/>
        <dsp:cNvSpPr/>
      </dsp:nvSpPr>
      <dsp:spPr>
        <a:xfrm>
          <a:off x="2804305" y="528646"/>
          <a:ext cx="1067855" cy="106785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2. </a:t>
          </a:r>
        </a:p>
      </dsp:txBody>
      <dsp:txXfrm>
        <a:off x="2960689" y="685030"/>
        <a:ext cx="755087" cy="755087"/>
      </dsp:txXfrm>
    </dsp:sp>
    <dsp:sp modelId="{7B4EF9D4-764E-4819-9D74-086C7F8D54FA}">
      <dsp:nvSpPr>
        <dsp:cNvPr id="0" name=""/>
        <dsp:cNvSpPr/>
      </dsp:nvSpPr>
      <dsp:spPr>
        <a:xfrm>
          <a:off x="6141354" y="129133"/>
          <a:ext cx="2135711" cy="186688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Creating Currency</a:t>
          </a:r>
        </a:p>
      </dsp:txBody>
      <dsp:txXfrm>
        <a:off x="6675282" y="409165"/>
        <a:ext cx="1041159" cy="1306816"/>
      </dsp:txXfrm>
    </dsp:sp>
    <dsp:sp modelId="{4C90E76B-9D5C-45E4-803D-0E94E00ECB66}">
      <dsp:nvSpPr>
        <dsp:cNvPr id="0" name=""/>
        <dsp:cNvSpPr/>
      </dsp:nvSpPr>
      <dsp:spPr>
        <a:xfrm>
          <a:off x="5607426" y="528646"/>
          <a:ext cx="1067855" cy="106785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3.</a:t>
          </a:r>
        </a:p>
      </dsp:txBody>
      <dsp:txXfrm>
        <a:off x="5763810" y="685030"/>
        <a:ext cx="755087" cy="755087"/>
      </dsp:txXfrm>
    </dsp:sp>
    <dsp:sp modelId="{732A2A46-2130-457F-958E-8FEF0D6DC945}">
      <dsp:nvSpPr>
        <dsp:cNvPr id="0" name=""/>
        <dsp:cNvSpPr/>
      </dsp:nvSpPr>
      <dsp:spPr>
        <a:xfrm>
          <a:off x="8799109" y="129133"/>
          <a:ext cx="2426446" cy="1866880"/>
        </a:xfrm>
        <a:prstGeom prst="rightArrow">
          <a:avLst>
            <a:gd name="adj1" fmla="val 70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Accounting Setup</a:t>
          </a:r>
        </a:p>
      </dsp:txBody>
      <dsp:txXfrm>
        <a:off x="9405720" y="409165"/>
        <a:ext cx="1182892" cy="1306816"/>
      </dsp:txXfrm>
    </dsp:sp>
    <dsp:sp modelId="{AD8BF233-97D3-472C-BDF4-E15882037489}">
      <dsp:nvSpPr>
        <dsp:cNvPr id="0" name=""/>
        <dsp:cNvSpPr/>
      </dsp:nvSpPr>
      <dsp:spPr>
        <a:xfrm>
          <a:off x="8410548" y="528646"/>
          <a:ext cx="1067855" cy="106785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95000"/>
                  <a:lumOff val="5000"/>
                </a:schemeClr>
              </a:solidFill>
              <a:latin typeface="Times New Roman" panose="02020603050405020304" pitchFamily="18" charset="0"/>
              <a:cs typeface="Times New Roman" panose="02020603050405020304" pitchFamily="18" charset="0"/>
            </a:rPr>
            <a:t>4.</a:t>
          </a:r>
        </a:p>
      </dsp:txBody>
      <dsp:txXfrm>
        <a:off x="8566932" y="685030"/>
        <a:ext cx="755087" cy="7550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6T13:39:10.9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60,'51'3,"0"2,-1 3,61 16,-56-11,1-2,83 5,-27-12,594 4,-591-13,191-3,-155 8,1003-10,-1086 8,479-37,-50-2,3 39,-252 4,56-16,-242 15,-5 0,0-1,0-4,88-15,-114 14,-1 2,1 1,0 1,34 5,14-2,-54-2,-1-1,0 0,-1 2,1 1,0 1,0 1,38 12,-51-11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6T13:39:39.78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0,'422'14,"16"0,1241-15,-1449 14,-17 1,1236-12,-715-5,-601 15,-41-2,26-2,348 17,388-13,-153-12,-665-2,0-2,49-10,-48 6,-1 2,45-1,175-5,-145 4,-68 4,1 2,-32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6T13:40:24.8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59,'313'-19,"-52"22,292-6,-427-5,74-1,-131 10,2 0,131-13,-124 4,0 4,87 6,-36 1,79-3,-193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095E72B-1570-4AB7-9D0B-3D0BF61A6639}" type="datetimeFigureOut">
              <a:rPr lang="ar-EG" smtClean="0"/>
              <a:t>14/11/1446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A3048C8-C175-4566-BD00-1E072DA3A8F6}" type="slidenum">
              <a:rPr lang="ar-EG" smtClean="0"/>
              <a:t>‹#›</a:t>
            </a:fld>
            <a:endParaRPr lang="ar-EG"/>
          </a:p>
        </p:txBody>
      </p:sp>
    </p:spTree>
    <p:extLst>
      <p:ext uri="{BB962C8B-B14F-4D97-AF65-F5344CB8AC3E}">
        <p14:creationId xmlns:p14="http://schemas.microsoft.com/office/powerpoint/2010/main" val="1589461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and close accounting periods to control journal entry and journal posting, as well as compute period- and year-end actual and budget account balances for reporting.</a:t>
            </a:r>
          </a:p>
          <a:p>
            <a:r>
              <a:rPr lang="en-US" dirty="0"/>
              <a:t>Accounting periods can have one of the following statuses:</a:t>
            </a:r>
          </a:p>
          <a:p>
            <a:r>
              <a:rPr lang="en-US" dirty="0"/>
              <a:t>Open: Journal entry and posting allowed.</a:t>
            </a:r>
          </a:p>
          <a:p>
            <a:r>
              <a:rPr lang="en-US" dirty="0"/>
              <a:t>Closed: Journal entry and posting not allowed until accounting period is reopened. Reporting and inquiry allowed.</a:t>
            </a:r>
          </a:p>
          <a:p>
            <a:r>
              <a:rPr lang="en-US" dirty="0"/>
              <a:t>Permanently Closed: Journal entry and posting not allowed. You cannot change this period status. Reporting and inquiry allowed.</a:t>
            </a:r>
          </a:p>
          <a:p>
            <a:r>
              <a:rPr lang="en-US" dirty="0"/>
              <a:t>Never Opened: Journal entry and posting are not allowed. General Ledger assigns this status to any period preceding the first period ever opened in your calendar, or to any period that has been defined, but is not yet future-enterable.</a:t>
            </a:r>
          </a:p>
          <a:p>
            <a:r>
              <a:rPr lang="en-US" dirty="0"/>
              <a:t>You cannot change this period status.</a:t>
            </a:r>
          </a:p>
          <a:p>
            <a:r>
              <a:rPr lang="en-US" dirty="0"/>
              <a:t>Future-Entry: Journal entry is allowed, but posting is not. Your period is not yet open, but falls within the range of future-enterable periods you designated in the Set of Books window. You cannot change this period status without using the concurrent process to open the period. You can open new accounting periods, close accounting periods, reopen closed accounting periods, and open an encumbrance year (if you are using encumbrance accounting).</a:t>
            </a:r>
          </a:p>
          <a:p>
            <a:endParaRPr lang="ar-EG" dirty="0"/>
          </a:p>
        </p:txBody>
      </p:sp>
      <p:sp>
        <p:nvSpPr>
          <p:cNvPr id="4" name="Slide Number Placeholder 3"/>
          <p:cNvSpPr>
            <a:spLocks noGrp="1"/>
          </p:cNvSpPr>
          <p:nvPr>
            <p:ph type="sldNum" sz="quarter" idx="5"/>
          </p:nvPr>
        </p:nvSpPr>
        <p:spPr/>
        <p:txBody>
          <a:bodyPr/>
          <a:lstStyle/>
          <a:p>
            <a:fld id="{8A3048C8-C175-4566-BD00-1E072DA3A8F6}" type="slidenum">
              <a:rPr lang="ar-EG" smtClean="0"/>
              <a:t>32</a:t>
            </a:fld>
            <a:endParaRPr lang="ar-EG"/>
          </a:p>
        </p:txBody>
      </p:sp>
    </p:spTree>
    <p:extLst>
      <p:ext uri="{BB962C8B-B14F-4D97-AF65-F5344CB8AC3E}">
        <p14:creationId xmlns:p14="http://schemas.microsoft.com/office/powerpoint/2010/main" val="392286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A3048C8-C175-4566-BD00-1E072DA3A8F6}" type="slidenum">
              <a:rPr lang="ar-EG" smtClean="0"/>
              <a:t>56</a:t>
            </a:fld>
            <a:endParaRPr lang="ar-EG"/>
          </a:p>
        </p:txBody>
      </p:sp>
    </p:spTree>
    <p:extLst>
      <p:ext uri="{BB962C8B-B14F-4D97-AF65-F5344CB8AC3E}">
        <p14:creationId xmlns:p14="http://schemas.microsoft.com/office/powerpoint/2010/main" val="254623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A3048C8-C175-4566-BD00-1E072DA3A8F6}" type="slidenum">
              <a:rPr lang="ar-EG" smtClean="0"/>
              <a:t>73</a:t>
            </a:fld>
            <a:endParaRPr lang="ar-EG"/>
          </a:p>
        </p:txBody>
      </p:sp>
    </p:spTree>
    <p:extLst>
      <p:ext uri="{BB962C8B-B14F-4D97-AF65-F5344CB8AC3E}">
        <p14:creationId xmlns:p14="http://schemas.microsoft.com/office/powerpoint/2010/main" val="173933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64021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33266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01142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1491418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481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242169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170180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544047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CBDC-3A5D-481A-B857-2AAAE9AD6F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9C5F067B-34F9-4824-95FB-E450D527CFA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130F1771-97C2-4CC7-B4A0-F4C0AF66844A}"/>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5" name="Footer Placeholder 4">
            <a:extLst>
              <a:ext uri="{FF2B5EF4-FFF2-40B4-BE49-F238E27FC236}">
                <a16:creationId xmlns:a16="http://schemas.microsoft.com/office/drawing/2014/main" id="{1042B6D7-1B43-4599-AA5B-8BDF876A2801}"/>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8F69BAF5-16D3-4C87-B9DB-438AE1A6D9DE}"/>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440294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CAB0-803B-498A-B84C-AF4BC4E8B20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A7901292-9308-4FEC-9CC5-3EC471835B1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537A0DF8-1010-4265-B914-605F976CF483}"/>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5" name="Footer Placeholder 4">
            <a:extLst>
              <a:ext uri="{FF2B5EF4-FFF2-40B4-BE49-F238E27FC236}">
                <a16:creationId xmlns:a16="http://schemas.microsoft.com/office/drawing/2014/main" id="{8A73435A-A9F8-474C-B4E7-E782D2435C6F}"/>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F38374D3-1277-41AD-AADF-647D958D7C9B}"/>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2043712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4A56-265B-4CA3-8A8F-D514CAE3134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26C17245-AE13-4204-821A-8E1E24BC060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D5CB8-D989-4750-9F4D-9F3BD79AEF2B}"/>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5" name="Footer Placeholder 4">
            <a:extLst>
              <a:ext uri="{FF2B5EF4-FFF2-40B4-BE49-F238E27FC236}">
                <a16:creationId xmlns:a16="http://schemas.microsoft.com/office/drawing/2014/main" id="{FA4ED21F-C0B9-48DF-8F29-0DF7C1873B22}"/>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E12F55EE-3B5C-4561-9FF5-97F717378F36}"/>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188326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4244962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2747-6061-4C5A-8416-93D38DFE229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03CC2893-0E8A-483F-B66B-19546073952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83B587E9-3F22-450D-B37F-7831B73FE89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2F2D8D46-7F89-415D-9F33-4C845948EBE5}"/>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6" name="Footer Placeholder 5">
            <a:extLst>
              <a:ext uri="{FF2B5EF4-FFF2-40B4-BE49-F238E27FC236}">
                <a16:creationId xmlns:a16="http://schemas.microsoft.com/office/drawing/2014/main" id="{1B337DCD-B5DC-48DC-94BC-B066EAD1C6D4}"/>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B60F18DD-ADBE-4F8B-ADD4-ABC62C85753F}"/>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4096463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62EC-28D1-4B3C-92D7-E70245589A8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FE6B8522-5E69-4978-8673-277903FDD00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95628D-E44B-4D7C-A6D5-6A6223F4821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A3899575-6110-48DE-8517-C4D553B9052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0960F4-21D9-4974-9453-FC142ED39B2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A9C05410-861C-4760-8F21-0C4EAB0151E8}"/>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8" name="Footer Placeholder 7">
            <a:extLst>
              <a:ext uri="{FF2B5EF4-FFF2-40B4-BE49-F238E27FC236}">
                <a16:creationId xmlns:a16="http://schemas.microsoft.com/office/drawing/2014/main" id="{22BCBAAA-8871-4BCC-84FD-18C33F67D706}"/>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9" name="Slide Number Placeholder 8">
            <a:extLst>
              <a:ext uri="{FF2B5EF4-FFF2-40B4-BE49-F238E27FC236}">
                <a16:creationId xmlns:a16="http://schemas.microsoft.com/office/drawing/2014/main" id="{34F6355C-2310-4B66-94D3-FE8A9604ED52}"/>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210072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D392-C003-4C9E-98C1-0AEC3664CFB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C5BB836-1D8F-452F-97E4-900C8ABF04D0}"/>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4" name="Footer Placeholder 3">
            <a:extLst>
              <a:ext uri="{FF2B5EF4-FFF2-40B4-BE49-F238E27FC236}">
                <a16:creationId xmlns:a16="http://schemas.microsoft.com/office/drawing/2014/main" id="{16DAFEFE-54E9-438C-8B4E-DB2016F4403D}"/>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5" name="Slide Number Placeholder 4">
            <a:extLst>
              <a:ext uri="{FF2B5EF4-FFF2-40B4-BE49-F238E27FC236}">
                <a16:creationId xmlns:a16="http://schemas.microsoft.com/office/drawing/2014/main" id="{04A8A9BD-D3AD-486D-981F-7B573B4EC861}"/>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1074383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E9B94-FAC4-40E4-9BB4-0430A1DF2FD3}"/>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3" name="Footer Placeholder 2">
            <a:extLst>
              <a:ext uri="{FF2B5EF4-FFF2-40B4-BE49-F238E27FC236}">
                <a16:creationId xmlns:a16="http://schemas.microsoft.com/office/drawing/2014/main" id="{09615511-4CA9-494E-A30C-33490CE129CD}"/>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4" name="Slide Number Placeholder 3">
            <a:extLst>
              <a:ext uri="{FF2B5EF4-FFF2-40B4-BE49-F238E27FC236}">
                <a16:creationId xmlns:a16="http://schemas.microsoft.com/office/drawing/2014/main" id="{3BDE69A5-1C7E-4FBD-AABE-4008352F6B11}"/>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2300160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6B67-D6F8-46C0-B02A-4722775F074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85946150-63CE-418C-B169-EF589B963E1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7FFBD5E3-2C29-4948-8431-C7BEB10217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0CE773-474F-4031-9419-CAD9ED4BBA8E}"/>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6" name="Footer Placeholder 5">
            <a:extLst>
              <a:ext uri="{FF2B5EF4-FFF2-40B4-BE49-F238E27FC236}">
                <a16:creationId xmlns:a16="http://schemas.microsoft.com/office/drawing/2014/main" id="{F91F9A1F-0FD0-47E8-920D-7B375A71CE5E}"/>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FCF20997-E8BC-4E7E-B225-9FF9C94BD8A1}"/>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2966208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74E2-B506-4B85-8537-2E37747480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407E6047-0C32-4AF7-981E-7924C7B7789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E22C45E6-5D5F-4489-A17A-E6DE73E7C2D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DB0E4-036E-4D7C-A407-491885500F19}"/>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6" name="Footer Placeholder 5">
            <a:extLst>
              <a:ext uri="{FF2B5EF4-FFF2-40B4-BE49-F238E27FC236}">
                <a16:creationId xmlns:a16="http://schemas.microsoft.com/office/drawing/2014/main" id="{54374F2F-C290-472A-9883-B544ED857E1A}"/>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FE1FEA8F-9683-4F42-B457-7CA445D886AC}"/>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3087596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A970-3E7D-4018-BA1D-1594951474F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FE516E6D-6F32-473A-85A7-598FFA300C95}"/>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660FA7CB-B029-41F9-9D8A-A3848C40CC49}"/>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5" name="Footer Placeholder 4">
            <a:extLst>
              <a:ext uri="{FF2B5EF4-FFF2-40B4-BE49-F238E27FC236}">
                <a16:creationId xmlns:a16="http://schemas.microsoft.com/office/drawing/2014/main" id="{604435D6-AC22-4899-A7C6-D71F4A259D17}"/>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80F02A95-E144-49FD-A2B0-2A02F257225B}"/>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2795646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082EA-5A25-45FC-9EF2-8DAAE304A61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20B39ABD-9EA8-4FD6-8F9F-5570A684A85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20EAAE07-4F72-4E1B-A061-8D4B28F7F4F0}"/>
              </a:ext>
            </a:extLst>
          </p:cNvPr>
          <p:cNvSpPr>
            <a:spLocks noGrp="1"/>
          </p:cNvSpPr>
          <p:nvPr>
            <p:ph type="dt" sz="half" idx="10"/>
          </p:nvPr>
        </p:nvSpPr>
        <p:spPr>
          <a:xfrm>
            <a:off x="838200" y="6356350"/>
            <a:ext cx="2743200" cy="365125"/>
          </a:xfrm>
          <a:prstGeom prst="rect">
            <a:avLst/>
          </a:prstGeom>
        </p:spPr>
        <p:txBody>
          <a:bodyPr/>
          <a:lstStyle/>
          <a:p>
            <a:fld id="{BB871118-A75C-4641-8467-147F6A7F3D40}" type="datetimeFigureOut">
              <a:rPr lang="ar-EG" smtClean="0"/>
              <a:t>14/11/1446</a:t>
            </a:fld>
            <a:endParaRPr lang="ar-EG"/>
          </a:p>
        </p:txBody>
      </p:sp>
      <p:sp>
        <p:nvSpPr>
          <p:cNvPr id="5" name="Footer Placeholder 4">
            <a:extLst>
              <a:ext uri="{FF2B5EF4-FFF2-40B4-BE49-F238E27FC236}">
                <a16:creationId xmlns:a16="http://schemas.microsoft.com/office/drawing/2014/main" id="{7D8B86D9-C73E-459D-A860-D0AC26429BC4}"/>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D0B8A934-BD7B-43BA-A8AC-94B9E787CFD8}"/>
              </a:ext>
            </a:extLst>
          </p:cNvPr>
          <p:cNvSpPr>
            <a:spLocks noGrp="1"/>
          </p:cNvSpPr>
          <p:nvPr>
            <p:ph type="sldNum" sz="quarter" idx="12"/>
          </p:nvPr>
        </p:nvSpPr>
        <p:spPr>
          <a:xfrm>
            <a:off x="8610600" y="6356350"/>
            <a:ext cx="2743200" cy="365125"/>
          </a:xfrm>
          <a:prstGeom prst="rect">
            <a:avLst/>
          </a:prstGeom>
        </p:spPr>
        <p:txBody>
          <a:bodyPr/>
          <a:lstStyle/>
          <a:p>
            <a:fld id="{2D4A270C-9E10-4906-9D52-86230CD215A6}" type="slidenum">
              <a:rPr lang="ar-EG" smtClean="0"/>
              <a:t>‹#›</a:t>
            </a:fld>
            <a:endParaRPr lang="ar-EG"/>
          </a:p>
        </p:txBody>
      </p:sp>
    </p:spTree>
    <p:extLst>
      <p:ext uri="{BB962C8B-B14F-4D97-AF65-F5344CB8AC3E}">
        <p14:creationId xmlns:p14="http://schemas.microsoft.com/office/powerpoint/2010/main" val="553867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5311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142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1338F8-A016-4A7C-AA67-BC3CB42BBB05}"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476305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2027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563449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6233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3399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0634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822528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8645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66165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6689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47131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1338F8-A016-4A7C-AA67-BC3CB42BBB05}"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768690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23586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8837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977595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57718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80D8-D1B7-4EE9-9CD6-EF54DB39727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196ABA85-F48B-4102-8DC6-0A0196C4162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EE08E1A7-849A-4849-A894-C026FD9EC176}"/>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5" name="Footer Placeholder 4">
            <a:extLst>
              <a:ext uri="{FF2B5EF4-FFF2-40B4-BE49-F238E27FC236}">
                <a16:creationId xmlns:a16="http://schemas.microsoft.com/office/drawing/2014/main" id="{C395FCBD-F811-4A9F-8D7B-195965C3CB34}"/>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B0ACF5B4-1176-4DAC-A153-754B773895D9}"/>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4270006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C768-E3CD-4A96-8E16-5DC9B843D30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C1EAEDA3-6F78-4DB4-B8B5-FC0F4BFB50C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7ECD5EE-2B21-4696-980F-5ED851E5C285}"/>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5" name="Footer Placeholder 4">
            <a:extLst>
              <a:ext uri="{FF2B5EF4-FFF2-40B4-BE49-F238E27FC236}">
                <a16:creationId xmlns:a16="http://schemas.microsoft.com/office/drawing/2014/main" id="{8EAAA661-523C-4D15-8E11-3CF02CAD3CAB}"/>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FA094754-A592-456F-B1A3-8B1C4A74E0CE}"/>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4065383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51F6-A90D-4350-96AC-0F58EC1A2C8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6468469A-CF26-42D5-AC58-268AF871269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204B8E-CB8F-4528-818D-46314124B632}"/>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5" name="Footer Placeholder 4">
            <a:extLst>
              <a:ext uri="{FF2B5EF4-FFF2-40B4-BE49-F238E27FC236}">
                <a16:creationId xmlns:a16="http://schemas.microsoft.com/office/drawing/2014/main" id="{F5A2BDA1-BE25-4A9E-BE0B-2DFB8D3C0214}"/>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3658EA85-0720-461F-9526-CEF00C4EEBFF}"/>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3533263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848B-D1DD-4A71-B5B4-7056D7AD45B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B9CCD792-CA30-4576-B6CC-E394913807C6}"/>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9538441F-B11B-41A9-AAEF-EB0CD23CBCF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0E848257-C363-47B2-9909-31E4F799A3BE}"/>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6" name="Footer Placeholder 5">
            <a:extLst>
              <a:ext uri="{FF2B5EF4-FFF2-40B4-BE49-F238E27FC236}">
                <a16:creationId xmlns:a16="http://schemas.microsoft.com/office/drawing/2014/main" id="{1B95E48E-5D6C-48BD-92A0-BBDC6FB333E5}"/>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FE6859B3-EC3A-4F70-854B-E46FB53156BD}"/>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4075278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D816-9D53-404A-8996-BD0771BE0B4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F78A50C0-43F9-44D2-B8E7-374DC47F15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AD493C-B8E1-47C1-A587-1F87FCF6853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6A7ACC93-6A6A-4013-AB91-2B78C5BA24D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8A3D5-A19A-4597-A63B-1C886D0BF8A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1CA4C6ED-B408-4E7D-AF41-4B56F031C3B0}"/>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8" name="Footer Placeholder 7">
            <a:extLst>
              <a:ext uri="{FF2B5EF4-FFF2-40B4-BE49-F238E27FC236}">
                <a16:creationId xmlns:a16="http://schemas.microsoft.com/office/drawing/2014/main" id="{D4470B8C-3BC9-4FEF-8CC2-0A8977BF153C}"/>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9" name="Slide Number Placeholder 8">
            <a:extLst>
              <a:ext uri="{FF2B5EF4-FFF2-40B4-BE49-F238E27FC236}">
                <a16:creationId xmlns:a16="http://schemas.microsoft.com/office/drawing/2014/main" id="{9282301E-53B3-4E48-8573-BF2155C62B1B}"/>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11444948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9696-4C78-412C-B3AA-3684269F78B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E9FD2BC0-2265-45B3-AD95-43120DD11586}"/>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4" name="Footer Placeholder 3">
            <a:extLst>
              <a:ext uri="{FF2B5EF4-FFF2-40B4-BE49-F238E27FC236}">
                <a16:creationId xmlns:a16="http://schemas.microsoft.com/office/drawing/2014/main" id="{2BB04D4F-7681-4631-9A11-D9F6722C8582}"/>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5" name="Slide Number Placeholder 4">
            <a:extLst>
              <a:ext uri="{FF2B5EF4-FFF2-40B4-BE49-F238E27FC236}">
                <a16:creationId xmlns:a16="http://schemas.microsoft.com/office/drawing/2014/main" id="{426F94B2-ABE4-4915-8CBD-C3FA8EABE84A}"/>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269124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1338F8-A016-4A7C-AA67-BC3CB42BBB05}" type="datetimeFigureOut">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12753027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9BF9C-E426-42DE-8631-E79FE607D98E}"/>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3" name="Footer Placeholder 2">
            <a:extLst>
              <a:ext uri="{FF2B5EF4-FFF2-40B4-BE49-F238E27FC236}">
                <a16:creationId xmlns:a16="http://schemas.microsoft.com/office/drawing/2014/main" id="{C9001C47-A7E7-41CB-8E8D-1A1ACD18A310}"/>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4" name="Slide Number Placeholder 3">
            <a:extLst>
              <a:ext uri="{FF2B5EF4-FFF2-40B4-BE49-F238E27FC236}">
                <a16:creationId xmlns:a16="http://schemas.microsoft.com/office/drawing/2014/main" id="{C744A9DD-B9D4-4EBC-9083-022E285696E4}"/>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1328118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C876-4867-4670-A20D-862EBE1A1C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805E0329-AC3D-4BF7-84B0-7F39355A581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6A6F37C6-D30E-425F-BF44-2E9AF0C7760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8F71D-0631-4ED0-ADE1-9B8B574A6B64}"/>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6" name="Footer Placeholder 5">
            <a:extLst>
              <a:ext uri="{FF2B5EF4-FFF2-40B4-BE49-F238E27FC236}">
                <a16:creationId xmlns:a16="http://schemas.microsoft.com/office/drawing/2014/main" id="{A30777D1-1B71-47F5-9B0A-41DD1A7D0333}"/>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3C4489EE-CC35-442F-8BD8-F25F4E7B7D3F}"/>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39741275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8704-43EE-4BAB-B8BA-FE758CF395E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2C88E4AC-0C60-418D-A3A6-33DAE1754D0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51CA010D-E246-4112-A191-6E12D5E2CB5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D5531-6266-49C4-A556-8180CE44B05E}"/>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6" name="Footer Placeholder 5">
            <a:extLst>
              <a:ext uri="{FF2B5EF4-FFF2-40B4-BE49-F238E27FC236}">
                <a16:creationId xmlns:a16="http://schemas.microsoft.com/office/drawing/2014/main" id="{4B3FDE71-FB79-4E96-9E1B-E58F50C4EABC}"/>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7" name="Slide Number Placeholder 6">
            <a:extLst>
              <a:ext uri="{FF2B5EF4-FFF2-40B4-BE49-F238E27FC236}">
                <a16:creationId xmlns:a16="http://schemas.microsoft.com/office/drawing/2014/main" id="{D4BB9F6F-8C43-40BB-8420-92D4C1180CF3}"/>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21324450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3237-D26B-4A85-B364-D773EB661D3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B50ED8B2-DCA7-4ED4-9479-0FCFA722418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8C9C2133-61F6-477D-81D9-4E620B884DFD}"/>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5" name="Footer Placeholder 4">
            <a:extLst>
              <a:ext uri="{FF2B5EF4-FFF2-40B4-BE49-F238E27FC236}">
                <a16:creationId xmlns:a16="http://schemas.microsoft.com/office/drawing/2014/main" id="{278D9078-D725-4F52-BAA7-A121AC27A48F}"/>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4010E7C6-BA70-4E07-B9F5-871C21AFFAF3}"/>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21051234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2DB373-001D-4143-B147-7508D4BEC1A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706FCFF-049A-439E-BDFC-60A353D876F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FDC960C0-1803-446B-9B97-52DB5608574A}"/>
              </a:ext>
            </a:extLst>
          </p:cNvPr>
          <p:cNvSpPr>
            <a:spLocks noGrp="1"/>
          </p:cNvSpPr>
          <p:nvPr>
            <p:ph type="dt" sz="half" idx="10"/>
          </p:nvPr>
        </p:nvSpPr>
        <p:spPr>
          <a:xfrm>
            <a:off x="838200" y="6356350"/>
            <a:ext cx="2743200" cy="365125"/>
          </a:xfrm>
          <a:prstGeom prst="rect">
            <a:avLst/>
          </a:prstGeom>
        </p:spPr>
        <p:txBody>
          <a:bodyPr/>
          <a:lstStyle/>
          <a:p>
            <a:fld id="{8CF5C1B5-8081-46B7-9E8C-9DB42CCD38C7}" type="datetimeFigureOut">
              <a:rPr lang="ar-EG" smtClean="0"/>
              <a:t>14/11/1446</a:t>
            </a:fld>
            <a:endParaRPr lang="ar-EG"/>
          </a:p>
        </p:txBody>
      </p:sp>
      <p:sp>
        <p:nvSpPr>
          <p:cNvPr id="5" name="Footer Placeholder 4">
            <a:extLst>
              <a:ext uri="{FF2B5EF4-FFF2-40B4-BE49-F238E27FC236}">
                <a16:creationId xmlns:a16="http://schemas.microsoft.com/office/drawing/2014/main" id="{2EE2001C-0C2E-4ECE-A903-854DF166F642}"/>
              </a:ext>
            </a:extLst>
          </p:cNvPr>
          <p:cNvSpPr>
            <a:spLocks noGrp="1"/>
          </p:cNvSpPr>
          <p:nvPr>
            <p:ph type="ftr" sz="quarter" idx="11"/>
          </p:nvPr>
        </p:nvSpPr>
        <p:spPr>
          <a:xfrm>
            <a:off x="4038600" y="6356350"/>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3378496E-5479-4495-A242-6A9B2DE5CFCB}"/>
              </a:ext>
            </a:extLst>
          </p:cNvPr>
          <p:cNvSpPr>
            <a:spLocks noGrp="1"/>
          </p:cNvSpPr>
          <p:nvPr>
            <p:ph type="sldNum" sz="quarter" idx="12"/>
          </p:nvPr>
        </p:nvSpPr>
        <p:spPr>
          <a:xfrm>
            <a:off x="8610600" y="6356350"/>
            <a:ext cx="2743200" cy="365125"/>
          </a:xfrm>
          <a:prstGeom prst="rect">
            <a:avLst/>
          </a:prstGeom>
        </p:spPr>
        <p:txBody>
          <a:bodyPr/>
          <a:lstStyle/>
          <a:p>
            <a:fld id="{DECFD9C1-E625-4398-A4DC-CF0B3CB56744}" type="slidenum">
              <a:rPr lang="ar-EG" smtClean="0"/>
              <a:t>‹#›</a:t>
            </a:fld>
            <a:endParaRPr lang="ar-EG"/>
          </a:p>
        </p:txBody>
      </p:sp>
    </p:spTree>
    <p:extLst>
      <p:ext uri="{BB962C8B-B14F-4D97-AF65-F5344CB8AC3E}">
        <p14:creationId xmlns:p14="http://schemas.microsoft.com/office/powerpoint/2010/main" val="638718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1338F8-A016-4A7C-AA67-BC3CB42BBB05}" type="datetimeFigureOut">
              <a:rPr lang="en-US" smtClean="0"/>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27174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338F8-A016-4A7C-AA67-BC3CB42BBB05}" type="datetimeFigureOut">
              <a:rPr lang="en-US" smtClean="0"/>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312348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1338F8-A016-4A7C-AA67-BC3CB42BBB05}"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338C5-E52B-4D8B-A8B8-DDC1B1512B31}" type="slidenum">
              <a:rPr lang="en-US" smtClean="0"/>
              <a:t>‹#›</a:t>
            </a:fld>
            <a:endParaRPr lang="en-US"/>
          </a:p>
        </p:txBody>
      </p:sp>
    </p:spTree>
    <p:extLst>
      <p:ext uri="{BB962C8B-B14F-4D97-AF65-F5344CB8AC3E}">
        <p14:creationId xmlns:p14="http://schemas.microsoft.com/office/powerpoint/2010/main" val="91363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338C5-E52B-4D8B-A8B8-DDC1B1512B31}" type="slidenum">
              <a:rPr lang="en-US" smtClean="0"/>
              <a:t>‹#›</a:t>
            </a:fld>
            <a:endParaRPr lang="en-US"/>
          </a:p>
        </p:txBody>
      </p:sp>
      <p:sp>
        <p:nvSpPr>
          <p:cNvPr id="5" name="Date Placeholder 4"/>
          <p:cNvSpPr>
            <a:spLocks noGrp="1"/>
          </p:cNvSpPr>
          <p:nvPr>
            <p:ph type="dt" sz="half" idx="10"/>
          </p:nvPr>
        </p:nvSpPr>
        <p:spPr/>
        <p:txBody>
          <a:bodyPr/>
          <a:lstStyle/>
          <a:p>
            <a:fld id="{211338F8-A016-4A7C-AA67-BC3CB42BBB05}" type="datetimeFigureOut">
              <a:rPr lang="en-US" smtClean="0"/>
              <a:t>5/11/2025</a:t>
            </a:fld>
            <a:endParaRPr lang="en-US"/>
          </a:p>
        </p:txBody>
      </p:sp>
    </p:spTree>
    <p:extLst>
      <p:ext uri="{BB962C8B-B14F-4D97-AF65-F5344CB8AC3E}">
        <p14:creationId xmlns:p14="http://schemas.microsoft.com/office/powerpoint/2010/main" val="138066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3.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17" Type="http://schemas.openxmlformats.org/officeDocument/2006/relationships/image" Target="../media/image7.png"/><Relationship Id="rId2" Type="http://schemas.openxmlformats.org/officeDocument/2006/relationships/slideLayout" Target="../slideLayouts/slideLayout45.xml"/><Relationship Id="rId16" Type="http://schemas.openxmlformats.org/officeDocument/2006/relationships/image" Target="../media/image6.sv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5.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11338F8-A016-4A7C-AA67-BC3CB42BBB05}" type="datetimeFigureOut">
              <a:rPr lang="en-US" smtClean="0"/>
              <a:t>5/11/2025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A338C5-E52B-4D8B-A8B8-DDC1B1512B31}" type="slidenum">
              <a:rPr lang="en-US" smtClean="0"/>
              <a:t>‹#›</a:t>
            </a:fld>
            <a:endParaRPr lang="en-US"/>
          </a:p>
        </p:txBody>
      </p:sp>
    </p:spTree>
    <p:extLst>
      <p:ext uri="{BB962C8B-B14F-4D97-AF65-F5344CB8AC3E}">
        <p14:creationId xmlns:p14="http://schemas.microsoft.com/office/powerpoint/2010/main" val="158762037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AD7DCB-55B5-42E5-BC0B-775A7808980A}"/>
              </a:ext>
            </a:extLst>
          </p:cNvPr>
          <p:cNvGrpSpPr/>
          <p:nvPr userDrawn="1"/>
        </p:nvGrpSpPr>
        <p:grpSpPr>
          <a:xfrm>
            <a:off x="0" y="1581150"/>
            <a:ext cx="12192000" cy="5276850"/>
            <a:chOff x="0" y="1159751"/>
            <a:chExt cx="18288000" cy="9127249"/>
          </a:xfrm>
        </p:grpSpPr>
        <p:sp>
          <p:nvSpPr>
            <p:cNvPr id="8" name="Freeform 2">
              <a:extLst>
                <a:ext uri="{FF2B5EF4-FFF2-40B4-BE49-F238E27FC236}">
                  <a16:creationId xmlns:a16="http://schemas.microsoft.com/office/drawing/2014/main" id="{8500A489-9BC9-4036-B5DC-22250A06A6F3}"/>
                </a:ext>
              </a:extLst>
            </p:cNvPr>
            <p:cNvSpPr/>
            <p:nvPr/>
          </p:nvSpPr>
          <p:spPr>
            <a:xfrm flipH="1">
              <a:off x="11619017" y="4612301"/>
              <a:ext cx="6668983" cy="5674699"/>
            </a:xfrm>
            <a:custGeom>
              <a:avLst/>
              <a:gdLst/>
              <a:ahLst/>
              <a:cxnLst/>
              <a:rect l="l" t="t" r="r" b="b"/>
              <a:pathLst>
                <a:path w="6668983" h="5674699">
                  <a:moveTo>
                    <a:pt x="6668983" y="0"/>
                  </a:moveTo>
                  <a:lnTo>
                    <a:pt x="0" y="0"/>
                  </a:lnTo>
                  <a:lnTo>
                    <a:pt x="0" y="5674699"/>
                  </a:lnTo>
                  <a:lnTo>
                    <a:pt x="6668983" y="5674699"/>
                  </a:lnTo>
                  <a:lnTo>
                    <a:pt x="666898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dirty="0"/>
            </a:p>
          </p:txBody>
        </p:sp>
        <p:sp>
          <p:nvSpPr>
            <p:cNvPr id="9" name="Freeform 4">
              <a:extLst>
                <a:ext uri="{FF2B5EF4-FFF2-40B4-BE49-F238E27FC236}">
                  <a16:creationId xmlns:a16="http://schemas.microsoft.com/office/drawing/2014/main" id="{EDE0143D-58BD-4CA8-8881-62EC3740C2FA}"/>
                </a:ext>
              </a:extLst>
            </p:cNvPr>
            <p:cNvSpPr/>
            <p:nvPr/>
          </p:nvSpPr>
          <p:spPr>
            <a:xfrm>
              <a:off x="0" y="4612301"/>
              <a:ext cx="6668983" cy="5674699"/>
            </a:xfrm>
            <a:custGeom>
              <a:avLst/>
              <a:gdLst/>
              <a:ahLst/>
              <a:cxnLst/>
              <a:rect l="l" t="t" r="r" b="b"/>
              <a:pathLst>
                <a:path w="6668983" h="5674699">
                  <a:moveTo>
                    <a:pt x="0" y="0"/>
                  </a:moveTo>
                  <a:lnTo>
                    <a:pt x="6668983" y="0"/>
                  </a:lnTo>
                  <a:lnTo>
                    <a:pt x="6668983" y="5674699"/>
                  </a:lnTo>
                  <a:lnTo>
                    <a:pt x="0" y="56746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0" name="Group 5">
              <a:extLst>
                <a:ext uri="{FF2B5EF4-FFF2-40B4-BE49-F238E27FC236}">
                  <a16:creationId xmlns:a16="http://schemas.microsoft.com/office/drawing/2014/main" id="{FCC7844A-78F2-447C-BEE8-2CDAF99058D5}"/>
                </a:ext>
              </a:extLst>
            </p:cNvPr>
            <p:cNvGrpSpPr/>
            <p:nvPr/>
          </p:nvGrpSpPr>
          <p:grpSpPr>
            <a:xfrm rot="-2700000">
              <a:off x="1159751" y="1159751"/>
              <a:ext cx="632770" cy="632770"/>
              <a:chOff x="0" y="0"/>
              <a:chExt cx="166656" cy="166656"/>
            </a:xfrm>
          </p:grpSpPr>
          <p:sp>
            <p:nvSpPr>
              <p:cNvPr id="16" name="Freeform 6">
                <a:extLst>
                  <a:ext uri="{FF2B5EF4-FFF2-40B4-BE49-F238E27FC236}">
                    <a16:creationId xmlns:a16="http://schemas.microsoft.com/office/drawing/2014/main" id="{D320499C-4C18-4818-AED1-051E54B2E6A8}"/>
                  </a:ext>
                </a:extLst>
              </p:cNvPr>
              <p:cNvSpPr/>
              <p:nvPr/>
            </p:nvSpPr>
            <p:spPr>
              <a:xfrm>
                <a:off x="0" y="0"/>
                <a:ext cx="166656" cy="166656"/>
              </a:xfrm>
              <a:custGeom>
                <a:avLst/>
                <a:gdLst/>
                <a:ahLst/>
                <a:cxnLst/>
                <a:rect l="l" t="t" r="r" b="b"/>
                <a:pathLst>
                  <a:path w="166656" h="166656">
                    <a:moveTo>
                      <a:pt x="0" y="0"/>
                    </a:moveTo>
                    <a:lnTo>
                      <a:pt x="166656" y="0"/>
                    </a:lnTo>
                    <a:lnTo>
                      <a:pt x="166656" y="166656"/>
                    </a:lnTo>
                    <a:lnTo>
                      <a:pt x="0" y="166656"/>
                    </a:lnTo>
                    <a:close/>
                  </a:path>
                </a:pathLst>
              </a:custGeom>
              <a:solidFill>
                <a:srgbClr val="00AEEF"/>
              </a:solidFill>
            </p:spPr>
          </p:sp>
          <p:sp>
            <p:nvSpPr>
              <p:cNvPr id="17" name="TextBox 7">
                <a:extLst>
                  <a:ext uri="{FF2B5EF4-FFF2-40B4-BE49-F238E27FC236}">
                    <a16:creationId xmlns:a16="http://schemas.microsoft.com/office/drawing/2014/main" id="{E71AAB51-A532-4FCB-A2B0-EBF219D63593}"/>
                  </a:ext>
                </a:extLst>
              </p:cNvPr>
              <p:cNvSpPr txBox="1"/>
              <p:nvPr/>
            </p:nvSpPr>
            <p:spPr>
              <a:xfrm>
                <a:off x="0" y="28575"/>
                <a:ext cx="166656" cy="138081"/>
              </a:xfrm>
              <a:prstGeom prst="rect">
                <a:avLst/>
              </a:prstGeom>
            </p:spPr>
            <p:txBody>
              <a:bodyPr lIns="50800" tIns="50800" rIns="50800" bIns="50800" rtlCol="0" anchor="ctr"/>
              <a:lstStyle/>
              <a:p>
                <a:pPr algn="ctr">
                  <a:lnSpc>
                    <a:spcPts val="1935"/>
                  </a:lnSpc>
                </a:pPr>
                <a:endParaRPr/>
              </a:p>
            </p:txBody>
          </p:sp>
        </p:grpSp>
        <p:grpSp>
          <p:nvGrpSpPr>
            <p:cNvPr id="11" name="Group 8">
              <a:extLst>
                <a:ext uri="{FF2B5EF4-FFF2-40B4-BE49-F238E27FC236}">
                  <a16:creationId xmlns:a16="http://schemas.microsoft.com/office/drawing/2014/main" id="{6725D9AE-C791-49E2-A3D9-4AE05A86A51E}"/>
                </a:ext>
              </a:extLst>
            </p:cNvPr>
            <p:cNvGrpSpPr/>
            <p:nvPr/>
          </p:nvGrpSpPr>
          <p:grpSpPr>
            <a:xfrm rot="-2700000">
              <a:off x="16495478" y="1159751"/>
              <a:ext cx="632770" cy="632770"/>
              <a:chOff x="0" y="0"/>
              <a:chExt cx="166656" cy="166656"/>
            </a:xfrm>
          </p:grpSpPr>
          <p:sp>
            <p:nvSpPr>
              <p:cNvPr id="14" name="Freeform 9">
                <a:extLst>
                  <a:ext uri="{FF2B5EF4-FFF2-40B4-BE49-F238E27FC236}">
                    <a16:creationId xmlns:a16="http://schemas.microsoft.com/office/drawing/2014/main" id="{635D80DD-D978-4281-ABEB-CC1F3C03EA3C}"/>
                  </a:ext>
                </a:extLst>
              </p:cNvPr>
              <p:cNvSpPr/>
              <p:nvPr/>
            </p:nvSpPr>
            <p:spPr>
              <a:xfrm>
                <a:off x="0" y="0"/>
                <a:ext cx="166656" cy="166656"/>
              </a:xfrm>
              <a:custGeom>
                <a:avLst/>
                <a:gdLst/>
                <a:ahLst/>
                <a:cxnLst/>
                <a:rect l="l" t="t" r="r" b="b"/>
                <a:pathLst>
                  <a:path w="166656" h="166656">
                    <a:moveTo>
                      <a:pt x="0" y="0"/>
                    </a:moveTo>
                    <a:lnTo>
                      <a:pt x="166656" y="0"/>
                    </a:lnTo>
                    <a:lnTo>
                      <a:pt x="166656" y="166656"/>
                    </a:lnTo>
                    <a:lnTo>
                      <a:pt x="0" y="166656"/>
                    </a:lnTo>
                    <a:close/>
                  </a:path>
                </a:pathLst>
              </a:custGeom>
              <a:solidFill>
                <a:srgbClr val="00AEEF"/>
              </a:solidFill>
            </p:spPr>
            <p:txBody>
              <a:bodyPr/>
              <a:lstStyle/>
              <a:p>
                <a:endParaRPr lang="ar-EG" dirty="0"/>
              </a:p>
            </p:txBody>
          </p:sp>
          <p:sp>
            <p:nvSpPr>
              <p:cNvPr id="15" name="TextBox 10">
                <a:extLst>
                  <a:ext uri="{FF2B5EF4-FFF2-40B4-BE49-F238E27FC236}">
                    <a16:creationId xmlns:a16="http://schemas.microsoft.com/office/drawing/2014/main" id="{B8485DE7-7E61-4B49-8217-983E5A8AB7FE}"/>
                  </a:ext>
                </a:extLst>
              </p:cNvPr>
              <p:cNvSpPr txBox="1"/>
              <p:nvPr/>
            </p:nvSpPr>
            <p:spPr>
              <a:xfrm>
                <a:off x="0" y="28575"/>
                <a:ext cx="166656" cy="138081"/>
              </a:xfrm>
              <a:prstGeom prst="rect">
                <a:avLst/>
              </a:prstGeom>
            </p:spPr>
            <p:txBody>
              <a:bodyPr lIns="50800" tIns="50800" rIns="50800" bIns="50800" rtlCol="0" anchor="ctr"/>
              <a:lstStyle/>
              <a:p>
                <a:pPr algn="ctr">
                  <a:lnSpc>
                    <a:spcPts val="1935"/>
                  </a:lnSpc>
                </a:pPr>
                <a:endParaRPr/>
              </a:p>
            </p:txBody>
          </p:sp>
        </p:grpSp>
      </p:grpSp>
    </p:spTree>
    <p:extLst>
      <p:ext uri="{BB962C8B-B14F-4D97-AF65-F5344CB8AC3E}">
        <p14:creationId xmlns:p14="http://schemas.microsoft.com/office/powerpoint/2010/main" val="420129773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5/11/2025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9302795"/>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C6956A-324C-4C51-9667-2AF68A4FF734}"/>
              </a:ext>
            </a:extLst>
          </p:cNvPr>
          <p:cNvGrpSpPr/>
          <p:nvPr userDrawn="1"/>
        </p:nvGrpSpPr>
        <p:grpSpPr>
          <a:xfrm>
            <a:off x="1059392" y="0"/>
            <a:ext cx="11132608" cy="7495440"/>
            <a:chOff x="1047498" y="0"/>
            <a:chExt cx="17240502" cy="11607805"/>
          </a:xfrm>
        </p:grpSpPr>
        <p:sp>
          <p:nvSpPr>
            <p:cNvPr id="8" name="Freeform 2">
              <a:extLst>
                <a:ext uri="{FF2B5EF4-FFF2-40B4-BE49-F238E27FC236}">
                  <a16:creationId xmlns:a16="http://schemas.microsoft.com/office/drawing/2014/main" id="{CC07A15A-08B0-4E30-A055-E69CD825A224}"/>
                </a:ext>
              </a:extLst>
            </p:cNvPr>
            <p:cNvSpPr/>
            <p:nvPr/>
          </p:nvSpPr>
          <p:spPr>
            <a:xfrm>
              <a:off x="1047498" y="9070784"/>
              <a:ext cx="929135" cy="187516"/>
            </a:xfrm>
            <a:custGeom>
              <a:avLst/>
              <a:gdLst/>
              <a:ahLst/>
              <a:cxnLst/>
              <a:rect l="l" t="t" r="r" b="b"/>
              <a:pathLst>
                <a:path w="929135" h="187516">
                  <a:moveTo>
                    <a:pt x="0" y="0"/>
                  </a:moveTo>
                  <a:lnTo>
                    <a:pt x="929135" y="0"/>
                  </a:lnTo>
                  <a:lnTo>
                    <a:pt x="929135" y="187516"/>
                  </a:lnTo>
                  <a:lnTo>
                    <a:pt x="0" y="1875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5">
              <a:extLst>
                <a:ext uri="{FF2B5EF4-FFF2-40B4-BE49-F238E27FC236}">
                  <a16:creationId xmlns:a16="http://schemas.microsoft.com/office/drawing/2014/main" id="{8BD4F113-E33F-4BF4-AF52-77151A80DCA1}"/>
                </a:ext>
              </a:extLst>
            </p:cNvPr>
            <p:cNvSpPr/>
            <p:nvPr/>
          </p:nvSpPr>
          <p:spPr>
            <a:xfrm rot="-10800000">
              <a:off x="12446540" y="0"/>
              <a:ext cx="5841460" cy="5841460"/>
            </a:xfrm>
            <a:custGeom>
              <a:avLst/>
              <a:gdLst/>
              <a:ahLst/>
              <a:cxnLst/>
              <a:rect l="l" t="t" r="r" b="b"/>
              <a:pathLst>
                <a:path w="5841460" h="5841460">
                  <a:moveTo>
                    <a:pt x="0" y="0"/>
                  </a:moveTo>
                  <a:lnTo>
                    <a:pt x="5841460" y="0"/>
                  </a:lnTo>
                  <a:lnTo>
                    <a:pt x="5841460" y="5841460"/>
                  </a:lnTo>
                  <a:lnTo>
                    <a:pt x="0" y="58414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r-EG" dirty="0"/>
            </a:p>
          </p:txBody>
        </p:sp>
        <p:sp>
          <p:nvSpPr>
            <p:cNvPr id="10" name="TextBox 8">
              <a:extLst>
                <a:ext uri="{FF2B5EF4-FFF2-40B4-BE49-F238E27FC236}">
                  <a16:creationId xmlns:a16="http://schemas.microsoft.com/office/drawing/2014/main" id="{5DE4B906-3EDE-48AC-85F3-ECBB68EB62D2}"/>
                </a:ext>
              </a:extLst>
            </p:cNvPr>
            <p:cNvSpPr txBox="1"/>
            <p:nvPr/>
          </p:nvSpPr>
          <p:spPr>
            <a:xfrm rot="18900000">
              <a:off x="7735458" y="9042911"/>
              <a:ext cx="2673391" cy="2564894"/>
            </a:xfrm>
            <a:prstGeom prst="rect">
              <a:avLst/>
            </a:prstGeom>
          </p:spPr>
          <p:txBody>
            <a:bodyPr lIns="50800" tIns="50800" rIns="50800" bIns="50800" rtlCol="0" anchor="ctr"/>
            <a:lstStyle/>
            <a:p>
              <a:pPr algn="ctr">
                <a:lnSpc>
                  <a:spcPts val="1935"/>
                </a:lnSpc>
              </a:pPr>
              <a:endParaRPr/>
            </a:p>
          </p:txBody>
        </p:sp>
        <p:sp>
          <p:nvSpPr>
            <p:cNvPr id="11" name="Freeform 9">
              <a:extLst>
                <a:ext uri="{FF2B5EF4-FFF2-40B4-BE49-F238E27FC236}">
                  <a16:creationId xmlns:a16="http://schemas.microsoft.com/office/drawing/2014/main" id="{DC2A8EA7-AD02-4B27-9F59-AB28920C6072}"/>
                </a:ext>
              </a:extLst>
            </p:cNvPr>
            <p:cNvSpPr/>
            <p:nvPr/>
          </p:nvSpPr>
          <p:spPr>
            <a:xfrm>
              <a:off x="16330165" y="9070784"/>
              <a:ext cx="929135" cy="187516"/>
            </a:xfrm>
            <a:custGeom>
              <a:avLst/>
              <a:gdLst/>
              <a:ahLst/>
              <a:cxnLst/>
              <a:rect l="l" t="t" r="r" b="b"/>
              <a:pathLst>
                <a:path w="929135" h="187516">
                  <a:moveTo>
                    <a:pt x="0" y="0"/>
                  </a:moveTo>
                  <a:lnTo>
                    <a:pt x="929135" y="0"/>
                  </a:lnTo>
                  <a:lnTo>
                    <a:pt x="929135" y="187516"/>
                  </a:lnTo>
                  <a:lnTo>
                    <a:pt x="0" y="1875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pic>
        <p:nvPicPr>
          <p:cNvPr id="12" name="Picture 11">
            <a:extLst>
              <a:ext uri="{FF2B5EF4-FFF2-40B4-BE49-F238E27FC236}">
                <a16:creationId xmlns:a16="http://schemas.microsoft.com/office/drawing/2014/main" id="{BACF9E36-32F3-4E7B-900B-9D275E1A8D34}"/>
              </a:ext>
            </a:extLst>
          </p:cNvPr>
          <p:cNvPicPr>
            <a:picLocks noChangeAspect="1"/>
          </p:cNvPicPr>
          <p:nvPr userDrawn="1"/>
        </p:nvPicPr>
        <p:blipFill rotWithShape="1">
          <a:blip r:embed="rId17"/>
          <a:srcRect b="50335"/>
          <a:stretch/>
        </p:blipFill>
        <p:spPr>
          <a:xfrm>
            <a:off x="5173585" y="5932414"/>
            <a:ext cx="1868618" cy="925585"/>
          </a:xfrm>
          <a:prstGeom prst="rect">
            <a:avLst/>
          </a:prstGeom>
        </p:spPr>
      </p:pic>
    </p:spTree>
    <p:extLst>
      <p:ext uri="{BB962C8B-B14F-4D97-AF65-F5344CB8AC3E}">
        <p14:creationId xmlns:p14="http://schemas.microsoft.com/office/powerpoint/2010/main" val="2303197157"/>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0.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9.png"/><Relationship Id="rId1" Type="http://schemas.openxmlformats.org/officeDocument/2006/relationships/slideLayout" Target="../slideLayouts/slideLayout7.xml"/><Relationship Id="rId5" Type="http://schemas.microsoft.com/office/2007/relationships/hdphoto" Target="../media/hdphoto15.wdp"/><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5.png"/><Relationship Id="rId7" Type="http://schemas.openxmlformats.org/officeDocument/2006/relationships/image" Target="../media/image10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08.png"/><Relationship Id="rId4" Type="http://schemas.openxmlformats.org/officeDocument/2006/relationships/customXml" Target="../ink/ink1.xml"/><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CFE3-672F-41D0-B27A-977079A60E11}"/>
              </a:ext>
            </a:extLst>
          </p:cNvPr>
          <p:cNvSpPr txBox="1">
            <a:spLocks/>
          </p:cNvSpPr>
          <p:nvPr/>
        </p:nvSpPr>
        <p:spPr>
          <a:xfrm>
            <a:off x="619991" y="1183552"/>
            <a:ext cx="10423719" cy="13831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en-US" sz="9600" spc="600" dirty="0">
                <a:solidFill>
                  <a:srgbClr val="262262"/>
                </a:solidFill>
                <a:latin typeface="Flagfies" pitchFamily="2" charset="0"/>
                <a:cs typeface="Lexend Deca"/>
              </a:rPr>
              <a:t>CITY</a:t>
            </a:r>
          </a:p>
          <a:p>
            <a:pPr algn="ctr">
              <a:lnSpc>
                <a:spcPct val="70000"/>
              </a:lnSpc>
            </a:pPr>
            <a:r>
              <a:rPr lang="en-US" sz="2000" b="1" spc="600" dirty="0">
                <a:solidFill>
                  <a:schemeClr val="tx1">
                    <a:lumMod val="95000"/>
                    <a:lumOff val="5000"/>
                  </a:schemeClr>
                </a:solidFill>
                <a:effectLst>
                  <a:outerShdw blurRad="38100" dist="38100" dir="2700000" algn="tl">
                    <a:srgbClr val="000000">
                      <a:alpha val="43137"/>
                    </a:srgbClr>
                  </a:outerShdw>
                </a:effectLst>
                <a:latin typeface="Playfair Display Bold" panose="00000800000000000000" pitchFamily="2" charset="0"/>
                <a:ea typeface="Aptos"/>
              </a:rPr>
              <a:t>Home Electronics</a:t>
            </a:r>
            <a:endParaRPr lang="ar-EG" sz="11500" spc="600" dirty="0">
              <a:solidFill>
                <a:schemeClr val="tx1">
                  <a:lumMod val="95000"/>
                  <a:lumOff val="5000"/>
                </a:schemeClr>
              </a:solidFill>
              <a:effectLst>
                <a:outerShdw blurRad="38100" dist="38100" dir="2700000" algn="tl">
                  <a:srgbClr val="000000">
                    <a:alpha val="43137"/>
                  </a:srgbClr>
                </a:outerShdw>
              </a:effectLst>
              <a:latin typeface="Playfair Display Bold" panose="00000800000000000000" pitchFamily="2" charset="0"/>
            </a:endParaRPr>
          </a:p>
        </p:txBody>
      </p:sp>
      <p:pic>
        <p:nvPicPr>
          <p:cNvPr id="1026" name="Picture 2">
            <a:extLst>
              <a:ext uri="{FF2B5EF4-FFF2-40B4-BE49-F238E27FC236}">
                <a16:creationId xmlns:a16="http://schemas.microsoft.com/office/drawing/2014/main" id="{B1145423-2DA6-4E03-99FA-EF70BCB379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69" y="-38635"/>
            <a:ext cx="2677211" cy="1507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C9A5E0D-6B0E-4DD0-B9A3-D3BBE30C92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5" t="9896" r="8736" b="13021"/>
          <a:stretch/>
        </p:blipFill>
        <p:spPr>
          <a:xfrm>
            <a:off x="10527549" y="0"/>
            <a:ext cx="1570182" cy="1461553"/>
          </a:xfrm>
          <a:prstGeom prst="rect">
            <a:avLst/>
          </a:prstGeom>
        </p:spPr>
      </p:pic>
      <p:pic>
        <p:nvPicPr>
          <p:cNvPr id="5" name="Picture 4" descr="Next Academy – ERP Career Development">
            <a:extLst>
              <a:ext uri="{FF2B5EF4-FFF2-40B4-BE49-F238E27FC236}">
                <a16:creationId xmlns:a16="http://schemas.microsoft.com/office/drawing/2014/main" id="{73333E4B-797D-4673-BB9E-B270E389A91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550111" y="406485"/>
            <a:ext cx="1977438" cy="649317"/>
          </a:xfrm>
          <a:prstGeom prst="rect">
            <a:avLst/>
          </a:prstGeom>
          <a:noFill/>
          <a:ln>
            <a:noFill/>
          </a:ln>
        </p:spPr>
      </p:pic>
      <p:sp>
        <p:nvSpPr>
          <p:cNvPr id="6" name="TextBox 5">
            <a:extLst>
              <a:ext uri="{FF2B5EF4-FFF2-40B4-BE49-F238E27FC236}">
                <a16:creationId xmlns:a16="http://schemas.microsoft.com/office/drawing/2014/main" id="{C9969DED-3447-6A58-F076-B88C797493EC}"/>
              </a:ext>
            </a:extLst>
          </p:cNvPr>
          <p:cNvSpPr txBox="1"/>
          <p:nvPr/>
        </p:nvSpPr>
        <p:spPr>
          <a:xfrm>
            <a:off x="2514305" y="4606423"/>
            <a:ext cx="2343150" cy="646331"/>
          </a:xfrm>
          <a:prstGeom prst="rect">
            <a:avLst/>
          </a:prstGeom>
          <a:noFill/>
        </p:spPr>
        <p:txBody>
          <a:bodyPr wrap="square">
            <a:spAutoFit/>
          </a:bodyPr>
          <a:lstStyle/>
          <a:p>
            <a:pPr algn="ctr"/>
            <a:r>
              <a:rPr lang="en-US" sz="1800" b="1" dirty="0">
                <a:solidFill>
                  <a:srgbClr val="262262"/>
                </a:solidFill>
                <a:effectLst>
                  <a:outerShdw blurRad="38100" dist="38100" dir="2700000" algn="tl">
                    <a:srgbClr val="000000">
                      <a:alpha val="43137"/>
                    </a:srgbClr>
                  </a:outerShdw>
                </a:effectLst>
                <a:latin typeface="Playfair Display Bold" pitchFamily="34" charset="0"/>
              </a:rPr>
              <a:t>Mohammed</a:t>
            </a:r>
            <a:r>
              <a:rPr lang="en-US" dirty="0">
                <a:latin typeface="Times New Roman" panose="02020603050405020304" pitchFamily="18" charset="0"/>
                <a:cs typeface="Times New Roman" panose="02020603050405020304" pitchFamily="18" charset="0"/>
              </a:rPr>
              <a:t> </a:t>
            </a:r>
            <a:r>
              <a:rPr lang="en-US" sz="1800" b="1" dirty="0">
                <a:solidFill>
                  <a:srgbClr val="262262"/>
                </a:solidFill>
                <a:effectLst>
                  <a:outerShdw blurRad="38100" dist="38100" dir="2700000" algn="tl">
                    <a:srgbClr val="000000">
                      <a:alpha val="43137"/>
                    </a:srgbClr>
                  </a:outerShdw>
                </a:effectLst>
                <a:latin typeface="Playfair Display Bold" pitchFamily="34" charset="0"/>
              </a:rPr>
              <a:t>Ismail</a:t>
            </a:r>
          </a:p>
          <a:p>
            <a:pPr algn="ct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21088287</a:t>
            </a:r>
            <a:r>
              <a:rPr lang="en-US" dirty="0">
                <a:latin typeface="Times New Roman" panose="02020603050405020304" pitchFamily="18" charset="0"/>
                <a:cs typeface="Times New Roman" panose="02020603050405020304" pitchFamily="18" charset="0"/>
              </a:rPr>
              <a:t> </a:t>
            </a:r>
            <a:endParaRPr lang="ar-EG" dirty="0"/>
          </a:p>
        </p:txBody>
      </p:sp>
      <p:sp>
        <p:nvSpPr>
          <p:cNvPr id="8" name="TextBox 7">
            <a:extLst>
              <a:ext uri="{FF2B5EF4-FFF2-40B4-BE49-F238E27FC236}">
                <a16:creationId xmlns:a16="http://schemas.microsoft.com/office/drawing/2014/main" id="{F34AA0A5-A8FF-4F31-A2B5-805C1171FF6F}"/>
              </a:ext>
            </a:extLst>
          </p:cNvPr>
          <p:cNvSpPr txBox="1"/>
          <p:nvPr/>
        </p:nvSpPr>
        <p:spPr>
          <a:xfrm>
            <a:off x="7286920" y="4606423"/>
            <a:ext cx="2343150" cy="646331"/>
          </a:xfrm>
          <a:prstGeom prst="rect">
            <a:avLst/>
          </a:prstGeom>
          <a:noFill/>
        </p:spPr>
        <p:txBody>
          <a:bodyPr wrap="square">
            <a:spAutoFit/>
          </a:bodyPr>
          <a:lstStyle/>
          <a:p>
            <a:pPr algn="ctr"/>
            <a:r>
              <a:rPr lang="en-US" sz="1800" b="1" dirty="0">
                <a:solidFill>
                  <a:srgbClr val="262262"/>
                </a:solidFill>
                <a:effectLst>
                  <a:outerShdw blurRad="38100" dist="38100" dir="2700000" algn="tl">
                    <a:srgbClr val="000000">
                      <a:alpha val="43137"/>
                    </a:srgbClr>
                  </a:outerShdw>
                </a:effectLst>
                <a:latin typeface="Playfair Display Bold" pitchFamily="34" charset="0"/>
              </a:rPr>
              <a:t>Fady</a:t>
            </a:r>
            <a:r>
              <a:rPr lang="en-US" dirty="0">
                <a:latin typeface="Times New Roman" panose="02020603050405020304" pitchFamily="18" charset="0"/>
                <a:cs typeface="Times New Roman" panose="02020603050405020304" pitchFamily="18" charset="0"/>
              </a:rPr>
              <a:t> </a:t>
            </a:r>
            <a:r>
              <a:rPr lang="en-US" sz="1800" b="1" dirty="0">
                <a:solidFill>
                  <a:srgbClr val="262262"/>
                </a:solidFill>
                <a:effectLst>
                  <a:outerShdw blurRad="38100" dist="38100" dir="2700000" algn="tl">
                    <a:srgbClr val="000000">
                      <a:alpha val="43137"/>
                    </a:srgbClr>
                  </a:outerShdw>
                </a:effectLst>
                <a:latin typeface="Playfair Display Bold" pitchFamily="34" charset="0"/>
              </a:rPr>
              <a:t>Michael</a:t>
            </a:r>
          </a:p>
          <a:p>
            <a:pPr algn="ctr"/>
            <a:r>
              <a:rPr lang="en-US" sz="1800"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21087225</a:t>
            </a:r>
            <a:r>
              <a:rPr lang="en-US" sz="1800" b="1" dirty="0">
                <a:solidFill>
                  <a:srgbClr val="262262"/>
                </a:solidFill>
                <a:effectLst>
                  <a:outerShdw blurRad="38100" dist="38100" dir="2700000" algn="tl">
                    <a:srgbClr val="000000">
                      <a:alpha val="43137"/>
                    </a:srgbClr>
                  </a:outerShdw>
                </a:effectLst>
                <a:latin typeface="Playfair Display Bold" pitchFamily="34" charset="0"/>
              </a:rPr>
              <a:t> </a:t>
            </a:r>
            <a:endParaRPr lang="ar-EG" dirty="0"/>
          </a:p>
        </p:txBody>
      </p:sp>
      <p:sp>
        <p:nvSpPr>
          <p:cNvPr id="10" name="TextBox 9">
            <a:extLst>
              <a:ext uri="{FF2B5EF4-FFF2-40B4-BE49-F238E27FC236}">
                <a16:creationId xmlns:a16="http://schemas.microsoft.com/office/drawing/2014/main" id="{4D6B4854-EADE-7B33-BF47-1F006A4FC52D}"/>
              </a:ext>
            </a:extLst>
          </p:cNvPr>
          <p:cNvSpPr txBox="1"/>
          <p:nvPr/>
        </p:nvSpPr>
        <p:spPr>
          <a:xfrm>
            <a:off x="4660275" y="5507607"/>
            <a:ext cx="2343150" cy="646331"/>
          </a:xfrm>
          <a:prstGeom prst="rect">
            <a:avLst/>
          </a:prstGeom>
          <a:noFill/>
        </p:spPr>
        <p:txBody>
          <a:bodyPr wrap="square">
            <a:spAutoFit/>
          </a:bodyPr>
          <a:lstStyle/>
          <a:p>
            <a:pPr algn="ctr"/>
            <a:r>
              <a:rPr lang="en-US" sz="1800" b="1" dirty="0">
                <a:solidFill>
                  <a:srgbClr val="262262"/>
                </a:solidFill>
                <a:effectLst>
                  <a:outerShdw blurRad="38100" dist="38100" dir="2700000" algn="tl">
                    <a:srgbClr val="000000">
                      <a:alpha val="43137"/>
                    </a:srgbClr>
                  </a:outerShdw>
                </a:effectLst>
                <a:latin typeface="Playfair Display Bold" pitchFamily="34" charset="0"/>
              </a:rPr>
              <a:t>Shehab Mohamed</a:t>
            </a:r>
          </a:p>
          <a:p>
            <a:pPr algn="ct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21087225</a:t>
            </a:r>
            <a:r>
              <a:rPr lang="en-US" sz="1800" b="1" dirty="0">
                <a:solidFill>
                  <a:srgbClr val="262262"/>
                </a:solidFill>
                <a:effectLst>
                  <a:outerShdw blurRad="38100" dist="38100" dir="2700000" algn="tl">
                    <a:srgbClr val="000000">
                      <a:alpha val="43137"/>
                    </a:srgbClr>
                  </a:outerShdw>
                </a:effectLst>
                <a:latin typeface="Playfair Display Bold" pitchFamily="34" charset="0"/>
              </a:rPr>
              <a:t> </a:t>
            </a:r>
            <a:endParaRPr lang="ar-EG" dirty="0"/>
          </a:p>
        </p:txBody>
      </p:sp>
      <p:sp>
        <p:nvSpPr>
          <p:cNvPr id="12" name="TextBox 11">
            <a:extLst>
              <a:ext uri="{FF2B5EF4-FFF2-40B4-BE49-F238E27FC236}">
                <a16:creationId xmlns:a16="http://schemas.microsoft.com/office/drawing/2014/main" id="{CD8FCB21-943B-6107-CF26-F32EDE7AA2B8}"/>
              </a:ext>
            </a:extLst>
          </p:cNvPr>
          <p:cNvSpPr txBox="1"/>
          <p:nvPr/>
        </p:nvSpPr>
        <p:spPr>
          <a:xfrm>
            <a:off x="2323805" y="2966650"/>
            <a:ext cx="2724150" cy="646331"/>
          </a:xfrm>
          <a:prstGeom prst="rect">
            <a:avLst/>
          </a:prstGeom>
          <a:noFill/>
        </p:spPr>
        <p:txBody>
          <a:bodyPr wrap="square">
            <a:spAutoFit/>
          </a:bodyPr>
          <a:lstStyle/>
          <a:p>
            <a:pPr algn="ctr"/>
            <a:r>
              <a:rPr lang="en-US" sz="1800"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Group Code</a:t>
            </a:r>
            <a:endParaRPr lang="en-US"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j-cs"/>
            </a:endParaRPr>
          </a:p>
          <a:p>
            <a:r>
              <a:rPr lang="en-US" sz="1800"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j-cs"/>
              </a:rPr>
              <a:t>NXT19_CAI2_ERP4_S2</a:t>
            </a:r>
            <a:endParaRPr lang="ar-EG" b="1" dirty="0">
              <a:solidFill>
                <a:schemeClr val="accent1">
                  <a:lumMod val="50000"/>
                </a:schemeClr>
              </a:solidFill>
              <a:effectLst>
                <a:outerShdw blurRad="38100" dist="38100" dir="2700000" algn="tl">
                  <a:srgbClr val="000000">
                    <a:alpha val="43137"/>
                  </a:srgbClr>
                </a:outerShdw>
              </a:effectLst>
              <a:cs typeface="+mj-cs"/>
            </a:endParaRPr>
          </a:p>
        </p:txBody>
      </p:sp>
      <p:sp>
        <p:nvSpPr>
          <p:cNvPr id="14" name="TextBox 13">
            <a:extLst>
              <a:ext uri="{FF2B5EF4-FFF2-40B4-BE49-F238E27FC236}">
                <a16:creationId xmlns:a16="http://schemas.microsoft.com/office/drawing/2014/main" id="{30C18815-8E7B-6E86-72D3-F47700270479}"/>
              </a:ext>
            </a:extLst>
          </p:cNvPr>
          <p:cNvSpPr txBox="1"/>
          <p:nvPr/>
        </p:nvSpPr>
        <p:spPr>
          <a:xfrm>
            <a:off x="7286920" y="2966650"/>
            <a:ext cx="2343149" cy="646331"/>
          </a:xfrm>
          <a:prstGeom prst="rect">
            <a:avLst/>
          </a:prstGeom>
          <a:noFill/>
        </p:spPr>
        <p:txBody>
          <a:bodyPr wrap="square">
            <a:spAutoFit/>
          </a:bodyPr>
          <a:lstStyle/>
          <a:p>
            <a:pPr algn="ctr"/>
            <a:r>
              <a:rPr lang="en-US"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Instructor</a:t>
            </a:r>
          </a:p>
          <a:p>
            <a:pPr algn="ctr"/>
            <a:r>
              <a:rPr lang="en-US" b="1"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j-cs"/>
              </a:rPr>
              <a:t>Eng. Mohamed Tarek</a:t>
            </a:r>
          </a:p>
        </p:txBody>
      </p:sp>
      <p:sp>
        <p:nvSpPr>
          <p:cNvPr id="16" name="TextBox 15">
            <a:extLst>
              <a:ext uri="{FF2B5EF4-FFF2-40B4-BE49-F238E27FC236}">
                <a16:creationId xmlns:a16="http://schemas.microsoft.com/office/drawing/2014/main" id="{2DAAB2D7-A090-4488-BE7A-B54FE6B021C4}"/>
              </a:ext>
            </a:extLst>
          </p:cNvPr>
          <p:cNvSpPr txBox="1"/>
          <p:nvPr/>
        </p:nvSpPr>
        <p:spPr>
          <a:xfrm>
            <a:off x="5047955" y="4237091"/>
            <a:ext cx="1876425" cy="369332"/>
          </a:xfrm>
          <a:prstGeom prst="rect">
            <a:avLst/>
          </a:prstGeom>
          <a:noFill/>
        </p:spPr>
        <p:txBody>
          <a:bodyPr wrap="square">
            <a:spAutoFit/>
          </a:bodyPr>
          <a:lstStyle/>
          <a:p>
            <a:pPr algn="ctr"/>
            <a:r>
              <a:rPr lang="en-US" b="1" u="sng"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Prepared by</a:t>
            </a:r>
            <a:endParaRPr lang="ar-EG" b="1" u="sng"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923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99BC86-8C22-4903-885D-DE8052A0D43F}"/>
              </a:ext>
            </a:extLst>
          </p:cNvPr>
          <p:cNvGrpSpPr/>
          <p:nvPr/>
        </p:nvGrpSpPr>
        <p:grpSpPr>
          <a:xfrm>
            <a:off x="1063248" y="14885"/>
            <a:ext cx="3134415" cy="594455"/>
            <a:chOff x="2044713" y="37422"/>
            <a:chExt cx="3134415" cy="594455"/>
          </a:xfrm>
        </p:grpSpPr>
        <p:sp>
          <p:nvSpPr>
            <p:cNvPr id="3" name="Rectangle: Rounded Corners 2">
              <a:extLst>
                <a:ext uri="{FF2B5EF4-FFF2-40B4-BE49-F238E27FC236}">
                  <a16:creationId xmlns:a16="http://schemas.microsoft.com/office/drawing/2014/main" id="{20B5F31B-3B53-4DD8-B4E5-4A7E6891CB31}"/>
                </a:ext>
              </a:extLst>
            </p:cNvPr>
            <p:cNvSpPr/>
            <p:nvPr/>
          </p:nvSpPr>
          <p:spPr>
            <a:xfrm>
              <a:off x="2044713" y="9778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4" name="Rectangle 3">
              <a:extLst>
                <a:ext uri="{FF2B5EF4-FFF2-40B4-BE49-F238E27FC236}">
                  <a16:creationId xmlns:a16="http://schemas.microsoft.com/office/drawing/2014/main" id="{6A76F343-A4FF-4CCE-8F05-F20F33962167}"/>
                </a:ext>
              </a:extLst>
            </p:cNvPr>
            <p:cNvSpPr/>
            <p:nvPr/>
          </p:nvSpPr>
          <p:spPr>
            <a:xfrm>
              <a:off x="2174621" y="37422"/>
              <a:ext cx="2789454" cy="584775"/>
            </a:xfrm>
            <a:prstGeom prst="rect">
              <a:avLst/>
            </a:prstGeom>
            <a:noFill/>
          </p:spPr>
          <p:txBody>
            <a:bodyPr wrap="square" rtlCol="0">
              <a:spAutoFit/>
            </a:bodyPr>
            <a:lstStyle/>
            <a:p>
              <a:pPr algn="ctr"/>
              <a:r>
                <a:rPr lang="en-US" sz="3200" dirty="0">
                  <a:solidFill>
                    <a:schemeClr val="bg1"/>
                  </a:solidFill>
                  <a:effectLst>
                    <a:outerShdw blurRad="38100" dist="38100" dir="2700000" algn="tl">
                      <a:srgbClr val="000000">
                        <a:alpha val="43137"/>
                      </a:srgbClr>
                    </a:outerShdw>
                  </a:effectLst>
                  <a:latin typeface="Britannic Bold" panose="020B0903060703020204" pitchFamily="34" charset="0"/>
                  <a:cs typeface="Times New Roman" panose="02020603050405020304" pitchFamily="18" charset="0"/>
                </a:rPr>
                <a:t>Company</a:t>
              </a:r>
            </a:p>
          </p:txBody>
        </p:sp>
      </p:grpSp>
      <p:grpSp>
        <p:nvGrpSpPr>
          <p:cNvPr id="23" name="Group 22">
            <a:extLst>
              <a:ext uri="{FF2B5EF4-FFF2-40B4-BE49-F238E27FC236}">
                <a16:creationId xmlns:a16="http://schemas.microsoft.com/office/drawing/2014/main" id="{E24F9B7B-1BD9-43A3-AC77-FD4C813D7C0B}"/>
              </a:ext>
            </a:extLst>
          </p:cNvPr>
          <p:cNvGrpSpPr/>
          <p:nvPr/>
        </p:nvGrpSpPr>
        <p:grpSpPr>
          <a:xfrm>
            <a:off x="-9234" y="807295"/>
            <a:ext cx="5194234" cy="3426804"/>
            <a:chOff x="574352" y="770910"/>
            <a:chExt cx="5071866" cy="3279841"/>
          </a:xfrm>
        </p:grpSpPr>
        <p:pic>
          <p:nvPicPr>
            <p:cNvPr id="5" name="Picture 4">
              <a:extLst>
                <a:ext uri="{FF2B5EF4-FFF2-40B4-BE49-F238E27FC236}">
                  <a16:creationId xmlns:a16="http://schemas.microsoft.com/office/drawing/2014/main" id="{9E156E5A-5F7E-4239-BAF2-DD69B7EF382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692" b="71016" l="39979" r="93127">
                          <a14:foregroundMark x1="69832" y1="32619" x2="76863" y2="32526"/>
                        </a14:backgroundRemoval>
                      </a14:imgEffect>
                    </a14:imgLayer>
                  </a14:imgProps>
                </a:ext>
              </a:extLst>
            </a:blip>
            <a:srcRect l="44581" t="21540" r="14303" b="38264"/>
            <a:stretch/>
          </p:blipFill>
          <p:spPr>
            <a:xfrm>
              <a:off x="574352" y="770910"/>
              <a:ext cx="4672690" cy="2571620"/>
            </a:xfrm>
            <a:prstGeom prst="rect">
              <a:avLst/>
            </a:prstGeom>
          </p:spPr>
        </p:pic>
        <p:pic>
          <p:nvPicPr>
            <p:cNvPr id="6" name="Picture 5">
              <a:extLst>
                <a:ext uri="{FF2B5EF4-FFF2-40B4-BE49-F238E27FC236}">
                  <a16:creationId xmlns:a16="http://schemas.microsoft.com/office/drawing/2014/main" id="{1A2284B4-D449-44DB-854F-36437199628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224" b="69618" l="53463" r="97219"/>
                      </a14:imgEffect>
                    </a14:imgLayer>
                  </a14:imgProps>
                </a:ext>
              </a:extLst>
            </a:blip>
            <a:srcRect l="53905" t="23888" r="5581" b="36248"/>
            <a:stretch/>
          </p:blipFill>
          <p:spPr>
            <a:xfrm>
              <a:off x="952438" y="1450765"/>
              <a:ext cx="4693780" cy="2599986"/>
            </a:xfrm>
            <a:prstGeom prst="rect">
              <a:avLst/>
            </a:prstGeom>
          </p:spPr>
        </p:pic>
      </p:grpSp>
      <p:pic>
        <p:nvPicPr>
          <p:cNvPr id="10" name="Picture 9">
            <a:extLst>
              <a:ext uri="{FF2B5EF4-FFF2-40B4-BE49-F238E27FC236}">
                <a16:creationId xmlns:a16="http://schemas.microsoft.com/office/drawing/2014/main" id="{CC7DFD74-1FFF-41CF-8D65-730E6A96B93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264" b="70930" l="59792" r="97292"/>
                    </a14:imgEffect>
                  </a14:imgLayer>
                </a14:imgProps>
              </a:ext>
            </a:extLst>
          </a:blip>
          <a:srcRect l="61881" t="33529" r="5261" b="38344"/>
          <a:stretch/>
        </p:blipFill>
        <p:spPr>
          <a:xfrm>
            <a:off x="283199" y="4432055"/>
            <a:ext cx="4694512" cy="216000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FF9FACE5-F4EB-406F-9B6F-957674639FF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2778" b="69815" l="42500" r="90938"/>
                    </a14:imgEffect>
                  </a14:imgLayer>
                </a14:imgProps>
              </a:ext>
              <a:ext uri="{28A0092B-C50C-407E-A947-70E740481C1C}">
                <a14:useLocalDpi xmlns:a14="http://schemas.microsoft.com/office/drawing/2010/main" val="0"/>
              </a:ext>
            </a:extLst>
          </a:blip>
          <a:srcRect l="46562" t="14166" r="10781" b="32917"/>
          <a:stretch/>
        </p:blipFill>
        <p:spPr>
          <a:xfrm>
            <a:off x="7215020" y="795654"/>
            <a:ext cx="4976980" cy="3524752"/>
          </a:xfrm>
          <a:prstGeom prst="rect">
            <a:avLst/>
          </a:prstGeom>
        </p:spPr>
      </p:pic>
      <p:pic>
        <p:nvPicPr>
          <p:cNvPr id="14" name="Picture 13">
            <a:extLst>
              <a:ext uri="{FF2B5EF4-FFF2-40B4-BE49-F238E27FC236}">
                <a16:creationId xmlns:a16="http://schemas.microsoft.com/office/drawing/2014/main" id="{CEC8C93D-4248-4CF2-965E-1205CF80D7A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8301" b="54395" l="0" r="69766"/>
                    </a14:imgEffect>
                  </a14:imgLayer>
                </a14:imgProps>
              </a:ext>
            </a:extLst>
          </a:blip>
          <a:srcRect l="8161" t="23756" r="43873" b="48524"/>
          <a:stretch/>
        </p:blipFill>
        <p:spPr>
          <a:xfrm>
            <a:off x="7555467" y="4432055"/>
            <a:ext cx="4603195" cy="2160000"/>
          </a:xfrm>
          <a:prstGeom prst="rect">
            <a:avLst/>
          </a:prstGeom>
          <a:ln>
            <a:noFill/>
          </a:ln>
          <a:effectLst>
            <a:outerShdw blurRad="190500" algn="tl" rotWithShape="0">
              <a:srgbClr val="000000">
                <a:alpha val="70000"/>
              </a:srgbClr>
            </a:outerShdw>
          </a:effectLst>
        </p:spPr>
      </p:pic>
      <p:grpSp>
        <p:nvGrpSpPr>
          <p:cNvPr id="22" name="Group 21">
            <a:extLst>
              <a:ext uri="{FF2B5EF4-FFF2-40B4-BE49-F238E27FC236}">
                <a16:creationId xmlns:a16="http://schemas.microsoft.com/office/drawing/2014/main" id="{1D086A59-8116-4D09-B5FE-D8A2C0A05679}"/>
              </a:ext>
            </a:extLst>
          </p:cNvPr>
          <p:cNvGrpSpPr/>
          <p:nvPr/>
        </p:nvGrpSpPr>
        <p:grpSpPr>
          <a:xfrm>
            <a:off x="8102965" y="66979"/>
            <a:ext cx="3134415" cy="584775"/>
            <a:chOff x="7576552" y="66891"/>
            <a:chExt cx="3134415" cy="584775"/>
          </a:xfrm>
        </p:grpSpPr>
        <p:sp>
          <p:nvSpPr>
            <p:cNvPr id="15" name="Rectangle: Rounded Corners 14">
              <a:extLst>
                <a:ext uri="{FF2B5EF4-FFF2-40B4-BE49-F238E27FC236}">
                  <a16:creationId xmlns:a16="http://schemas.microsoft.com/office/drawing/2014/main" id="{30D1D5F0-959E-4B39-AEF1-59D70C1C055A}"/>
                </a:ext>
              </a:extLst>
            </p:cNvPr>
            <p:cNvSpPr/>
            <p:nvPr/>
          </p:nvSpPr>
          <p:spPr>
            <a:xfrm>
              <a:off x="7576552" y="92232"/>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16" name="Rectangle 15">
              <a:extLst>
                <a:ext uri="{FF2B5EF4-FFF2-40B4-BE49-F238E27FC236}">
                  <a16:creationId xmlns:a16="http://schemas.microsoft.com/office/drawing/2014/main" id="{413AEC24-A987-40CC-BA90-08293F2AE932}"/>
                </a:ext>
              </a:extLst>
            </p:cNvPr>
            <p:cNvSpPr/>
            <p:nvPr/>
          </p:nvSpPr>
          <p:spPr>
            <a:xfrm>
              <a:off x="7749032" y="66891"/>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Cost Center</a:t>
              </a:r>
            </a:p>
          </p:txBody>
        </p:sp>
      </p:grpSp>
      <p:sp>
        <p:nvSpPr>
          <p:cNvPr id="17" name="TextBox 16">
            <a:extLst>
              <a:ext uri="{FF2B5EF4-FFF2-40B4-BE49-F238E27FC236}">
                <a16:creationId xmlns:a16="http://schemas.microsoft.com/office/drawing/2014/main" id="{EE81D0AA-D784-44AA-B2F6-E7A9FD227672}"/>
              </a:ext>
            </a:extLst>
          </p:cNvPr>
          <p:cNvSpPr txBox="1"/>
          <p:nvPr/>
        </p:nvSpPr>
        <p:spPr>
          <a:xfrm>
            <a:off x="5542954" y="2503918"/>
            <a:ext cx="1314111" cy="400110"/>
          </a:xfrm>
          <a:prstGeom prst="rect">
            <a:avLst/>
          </a:prstGeom>
          <a:noFill/>
        </p:spPr>
        <p:txBody>
          <a:bodyPr wrap="square">
            <a:spAutoFit/>
          </a:bodyPr>
          <a:lstStyle/>
          <a:p>
            <a:r>
              <a:rPr lang="en-US" sz="2000" b="1" dirty="0">
                <a:solidFill>
                  <a:srgbClr val="262262"/>
                </a:solidFill>
                <a:effectLst>
                  <a:outerShdw blurRad="38100" dist="38100" dir="2700000" algn="tl">
                    <a:srgbClr val="000000">
                      <a:alpha val="43137"/>
                    </a:srgbClr>
                  </a:outerShdw>
                </a:effectLst>
                <a:latin typeface="Playfair Display Bold" pitchFamily="34" charset="0"/>
              </a:rPr>
              <a:t>Value Set</a:t>
            </a:r>
            <a:endParaRPr lang="ar-EG" sz="2000" dirty="0"/>
          </a:p>
        </p:txBody>
      </p:sp>
      <p:sp>
        <p:nvSpPr>
          <p:cNvPr id="18" name="TextBox 17">
            <a:extLst>
              <a:ext uri="{FF2B5EF4-FFF2-40B4-BE49-F238E27FC236}">
                <a16:creationId xmlns:a16="http://schemas.microsoft.com/office/drawing/2014/main" id="{5AA69AEC-5682-444B-819E-AE475626BEFE}"/>
              </a:ext>
            </a:extLst>
          </p:cNvPr>
          <p:cNvSpPr txBox="1"/>
          <p:nvPr/>
        </p:nvSpPr>
        <p:spPr>
          <a:xfrm>
            <a:off x="4972175" y="5111945"/>
            <a:ext cx="2993630" cy="400110"/>
          </a:xfrm>
          <a:prstGeom prst="rect">
            <a:avLst/>
          </a:prstGeom>
          <a:noFill/>
        </p:spPr>
        <p:txBody>
          <a:bodyPr wrap="square">
            <a:spAutoFit/>
          </a:bodyPr>
          <a:lstStyle/>
          <a:p>
            <a:r>
              <a:rPr lang="en-US" sz="2000" b="1" dirty="0" err="1">
                <a:solidFill>
                  <a:srgbClr val="262262"/>
                </a:solidFill>
                <a:effectLst>
                  <a:outerShdw blurRad="38100" dist="38100" dir="2700000" algn="tl">
                    <a:srgbClr val="000000">
                      <a:alpha val="43137"/>
                    </a:srgbClr>
                  </a:outerShdw>
                </a:effectLst>
                <a:latin typeface="Playfair Display Bold" pitchFamily="34" charset="0"/>
              </a:rPr>
              <a:t>Flexfield</a:t>
            </a:r>
            <a:r>
              <a:rPr lang="en-US" sz="2000" b="1" dirty="0">
                <a:solidFill>
                  <a:srgbClr val="262262"/>
                </a:solidFill>
                <a:effectLst>
                  <a:outerShdw blurRad="38100" dist="38100" dir="2700000" algn="tl">
                    <a:srgbClr val="000000">
                      <a:alpha val="43137"/>
                    </a:srgbClr>
                  </a:outerShdw>
                </a:effectLst>
                <a:latin typeface="Playfair Display Bold" pitchFamily="34" charset="0"/>
              </a:rPr>
              <a:t> Qualifiers</a:t>
            </a:r>
            <a:endParaRPr lang="ar-EG" sz="2000" dirty="0"/>
          </a:p>
        </p:txBody>
      </p:sp>
      <p:sp>
        <p:nvSpPr>
          <p:cNvPr id="20" name="Oval 19">
            <a:extLst>
              <a:ext uri="{FF2B5EF4-FFF2-40B4-BE49-F238E27FC236}">
                <a16:creationId xmlns:a16="http://schemas.microsoft.com/office/drawing/2014/main" id="{DF6FA644-3583-4B89-9205-D8726E0B321A}"/>
              </a:ext>
            </a:extLst>
          </p:cNvPr>
          <p:cNvSpPr/>
          <p:nvPr/>
        </p:nvSpPr>
        <p:spPr>
          <a:xfrm>
            <a:off x="9678283" y="2703973"/>
            <a:ext cx="1386616" cy="2651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C48FF0C-FB19-41DB-B0B0-FAFB0A41CDCA}"/>
              </a:ext>
            </a:extLst>
          </p:cNvPr>
          <p:cNvSpPr/>
          <p:nvPr/>
        </p:nvSpPr>
        <p:spPr>
          <a:xfrm>
            <a:off x="3013137" y="2194560"/>
            <a:ext cx="1959038"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4" name="Rectangle: Rounded Corners 23">
            <a:extLst>
              <a:ext uri="{FF2B5EF4-FFF2-40B4-BE49-F238E27FC236}">
                <a16:creationId xmlns:a16="http://schemas.microsoft.com/office/drawing/2014/main" id="{974EE788-45F2-4A93-BB8C-7B1EAD086C38}"/>
              </a:ext>
            </a:extLst>
          </p:cNvPr>
          <p:cNvSpPr/>
          <p:nvPr/>
        </p:nvSpPr>
        <p:spPr>
          <a:xfrm>
            <a:off x="9990009" y="2327148"/>
            <a:ext cx="1959038"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5" name="Rectangle: Rounded Corners 24">
            <a:extLst>
              <a:ext uri="{FF2B5EF4-FFF2-40B4-BE49-F238E27FC236}">
                <a16:creationId xmlns:a16="http://schemas.microsoft.com/office/drawing/2014/main" id="{5FFE74E6-D8D8-41C4-8204-91317367BF02}"/>
              </a:ext>
            </a:extLst>
          </p:cNvPr>
          <p:cNvSpPr/>
          <p:nvPr/>
        </p:nvSpPr>
        <p:spPr>
          <a:xfrm>
            <a:off x="7767849" y="3810075"/>
            <a:ext cx="2089215"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6" name="Rectangle: Rounded Corners 25">
            <a:extLst>
              <a:ext uri="{FF2B5EF4-FFF2-40B4-BE49-F238E27FC236}">
                <a16:creationId xmlns:a16="http://schemas.microsoft.com/office/drawing/2014/main" id="{840D4D96-5117-4A9E-82BC-B423BE835E68}"/>
              </a:ext>
            </a:extLst>
          </p:cNvPr>
          <p:cNvSpPr/>
          <p:nvPr/>
        </p:nvSpPr>
        <p:spPr>
          <a:xfrm>
            <a:off x="692272" y="3697923"/>
            <a:ext cx="2089215"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7" name="Oval 26">
            <a:extLst>
              <a:ext uri="{FF2B5EF4-FFF2-40B4-BE49-F238E27FC236}">
                <a16:creationId xmlns:a16="http://schemas.microsoft.com/office/drawing/2014/main" id="{8E6128DA-1DAA-4057-979F-C2FE96B16A21}"/>
              </a:ext>
            </a:extLst>
          </p:cNvPr>
          <p:cNvSpPr/>
          <p:nvPr/>
        </p:nvSpPr>
        <p:spPr>
          <a:xfrm>
            <a:off x="2781487" y="2576524"/>
            <a:ext cx="1386616" cy="2651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F9F932DB-293D-40DC-A10A-E6F00C158199}"/>
              </a:ext>
            </a:extLst>
          </p:cNvPr>
          <p:cNvSpPr/>
          <p:nvPr/>
        </p:nvSpPr>
        <p:spPr>
          <a:xfrm>
            <a:off x="359018" y="5248655"/>
            <a:ext cx="4313565" cy="2834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9" name="Rectangle: Rounded Corners 28">
            <a:extLst>
              <a:ext uri="{FF2B5EF4-FFF2-40B4-BE49-F238E27FC236}">
                <a16:creationId xmlns:a16="http://schemas.microsoft.com/office/drawing/2014/main" id="{02406F42-8C09-4CA3-AE94-9F325E62306D}"/>
              </a:ext>
            </a:extLst>
          </p:cNvPr>
          <p:cNvSpPr/>
          <p:nvPr/>
        </p:nvSpPr>
        <p:spPr>
          <a:xfrm>
            <a:off x="7635482" y="4900981"/>
            <a:ext cx="4313565" cy="2834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150498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7520" b="57129" l="0" r="75859"/>
                    </a14:imgEffect>
                  </a14:imgLayer>
                </a14:imgProps>
              </a:ext>
            </a:extLst>
          </a:blip>
          <a:srcRect l="8152" t="26200" r="43262" b="45739"/>
          <a:stretch/>
        </p:blipFill>
        <p:spPr>
          <a:xfrm>
            <a:off x="474730" y="4573308"/>
            <a:ext cx="4606278" cy="2160000"/>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12778" b="76759" l="45417" r="92031"/>
                    </a14:imgEffect>
                  </a14:imgLayer>
                </a14:imgProps>
              </a:ext>
              <a:ext uri="{28A0092B-C50C-407E-A947-70E740481C1C}">
                <a14:useLocalDpi xmlns:a14="http://schemas.microsoft.com/office/drawing/2010/main" val="0"/>
              </a:ext>
            </a:extLst>
          </a:blip>
          <a:srcRect l="46876" t="14722" r="9453" b="30417"/>
          <a:stretch/>
        </p:blipFill>
        <p:spPr>
          <a:xfrm>
            <a:off x="92857" y="821424"/>
            <a:ext cx="5019801" cy="3600000"/>
          </a:xfrm>
          <a:prstGeom prst="rect">
            <a:avLst/>
          </a:prstGeom>
        </p:spPr>
      </p:pic>
      <p:grpSp>
        <p:nvGrpSpPr>
          <p:cNvPr id="10" name="Group 9">
            <a:extLst>
              <a:ext uri="{FF2B5EF4-FFF2-40B4-BE49-F238E27FC236}">
                <a16:creationId xmlns:a16="http://schemas.microsoft.com/office/drawing/2014/main" id="{545DCDAE-A329-43AC-A020-A799BD63595E}"/>
              </a:ext>
            </a:extLst>
          </p:cNvPr>
          <p:cNvGrpSpPr/>
          <p:nvPr/>
        </p:nvGrpSpPr>
        <p:grpSpPr>
          <a:xfrm>
            <a:off x="985352" y="84765"/>
            <a:ext cx="3134415" cy="584775"/>
            <a:chOff x="809893" y="132103"/>
            <a:chExt cx="3134415" cy="584775"/>
          </a:xfrm>
        </p:grpSpPr>
        <p:sp>
          <p:nvSpPr>
            <p:cNvPr id="9" name="Rectangle: Rounded Corners 8">
              <a:extLst>
                <a:ext uri="{FF2B5EF4-FFF2-40B4-BE49-F238E27FC236}">
                  <a16:creationId xmlns:a16="http://schemas.microsoft.com/office/drawing/2014/main" id="{84DDE24C-8712-4131-89CE-39549594DB8B}"/>
                </a:ext>
              </a:extLst>
            </p:cNvPr>
            <p:cNvSpPr/>
            <p:nvPr/>
          </p:nvSpPr>
          <p:spPr>
            <a:xfrm>
              <a:off x="809893" y="15744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7" name="Rectangle 6"/>
            <p:cNvSpPr/>
            <p:nvPr/>
          </p:nvSpPr>
          <p:spPr>
            <a:xfrm>
              <a:off x="982373" y="132103"/>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Account</a:t>
              </a:r>
            </a:p>
          </p:txBody>
        </p:sp>
      </p:grpSp>
      <p:pic>
        <p:nvPicPr>
          <p:cNvPr id="23" name="Picture 22">
            <a:extLst>
              <a:ext uri="{FF2B5EF4-FFF2-40B4-BE49-F238E27FC236}">
                <a16:creationId xmlns:a16="http://schemas.microsoft.com/office/drawing/2014/main" id="{8F3A9A5F-A530-4597-91F1-323FEF12554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594" b="71484" l="3047" r="73203">
                        <a14:foregroundMark x1="55078" y1="25684" x2="45781" y2="48828"/>
                        <a14:foregroundMark x1="61172" y1="51172" x2="53594" y2="64551"/>
                        <a14:foregroundMark x1="50234" y1="58496" x2="63047" y2="66113"/>
                        <a14:foregroundMark x1="63047" y1="31445" x2="68984" y2="29785"/>
                      </a14:backgroundRemoval>
                    </a14:imgEffect>
                  </a14:imgLayer>
                </a14:imgProps>
              </a:ext>
            </a:extLst>
          </a:blip>
          <a:srcRect l="5007" t="9315" r="29760" b="31592"/>
          <a:stretch/>
        </p:blipFill>
        <p:spPr>
          <a:xfrm>
            <a:off x="7079344" y="736659"/>
            <a:ext cx="4967441" cy="3600000"/>
          </a:xfrm>
          <a:prstGeom prst="rect">
            <a:avLst/>
          </a:prstGeom>
        </p:spPr>
      </p:pic>
      <p:pic>
        <p:nvPicPr>
          <p:cNvPr id="24" name="Picture 23">
            <a:extLst>
              <a:ext uri="{FF2B5EF4-FFF2-40B4-BE49-F238E27FC236}">
                <a16:creationId xmlns:a16="http://schemas.microsoft.com/office/drawing/2014/main" id="{D0277DBF-2E5F-49AD-B799-1EC6CD320BB1}"/>
              </a:ext>
            </a:extLst>
          </p:cNvPr>
          <p:cNvPicPr>
            <a:picLocks noChangeAspect="1"/>
          </p:cNvPicPr>
          <p:nvPr/>
        </p:nvPicPr>
        <p:blipFill rotWithShape="1">
          <a:blip r:embed="rId8"/>
          <a:srcRect l="8863" t="52978" r="41042" b="20986"/>
          <a:stretch/>
        </p:blipFill>
        <p:spPr>
          <a:xfrm>
            <a:off x="7259925" y="4573308"/>
            <a:ext cx="4606278" cy="1915246"/>
          </a:xfrm>
          <a:prstGeom prst="rect">
            <a:avLst/>
          </a:prstGeom>
        </p:spPr>
      </p:pic>
      <p:sp>
        <p:nvSpPr>
          <p:cNvPr id="25" name="Striped Right Arrow 11">
            <a:extLst>
              <a:ext uri="{FF2B5EF4-FFF2-40B4-BE49-F238E27FC236}">
                <a16:creationId xmlns:a16="http://schemas.microsoft.com/office/drawing/2014/main" id="{CF9BFBCC-28ED-4481-895A-60249582B9E5}"/>
              </a:ext>
            </a:extLst>
          </p:cNvPr>
          <p:cNvSpPr/>
          <p:nvPr/>
        </p:nvSpPr>
        <p:spPr>
          <a:xfrm rot="5400000">
            <a:off x="10445172" y="4366970"/>
            <a:ext cx="1025237" cy="4802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F3C3F787-F6E2-45D7-B047-C4396FB10435}"/>
              </a:ext>
            </a:extLst>
          </p:cNvPr>
          <p:cNvGrpSpPr/>
          <p:nvPr/>
        </p:nvGrpSpPr>
        <p:grpSpPr>
          <a:xfrm>
            <a:off x="7995857" y="0"/>
            <a:ext cx="3134415" cy="584775"/>
            <a:chOff x="1477549" y="-5415"/>
            <a:chExt cx="3134415" cy="584775"/>
          </a:xfrm>
        </p:grpSpPr>
        <p:sp>
          <p:nvSpPr>
            <p:cNvPr id="30" name="Rectangle: Rounded Corners 29">
              <a:extLst>
                <a:ext uri="{FF2B5EF4-FFF2-40B4-BE49-F238E27FC236}">
                  <a16:creationId xmlns:a16="http://schemas.microsoft.com/office/drawing/2014/main" id="{222EAA3E-2AE8-4C7C-A08A-9E6685F0ECB7}"/>
                </a:ext>
              </a:extLst>
            </p:cNvPr>
            <p:cNvSpPr/>
            <p:nvPr/>
          </p:nvSpPr>
          <p:spPr>
            <a:xfrm>
              <a:off x="1477549" y="19926"/>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31" name="Rectangle 30">
              <a:extLst>
                <a:ext uri="{FF2B5EF4-FFF2-40B4-BE49-F238E27FC236}">
                  <a16:creationId xmlns:a16="http://schemas.microsoft.com/office/drawing/2014/main" id="{8F445A3A-0EB3-46FC-8516-4F53E8E9A429}"/>
                </a:ext>
              </a:extLst>
            </p:cNvPr>
            <p:cNvSpPr/>
            <p:nvPr/>
          </p:nvSpPr>
          <p:spPr>
            <a:xfrm>
              <a:off x="1650029" y="-5415"/>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Sub Account</a:t>
              </a:r>
            </a:p>
          </p:txBody>
        </p:sp>
      </p:grpSp>
      <p:sp>
        <p:nvSpPr>
          <p:cNvPr id="13" name="Rectangle: Rounded Corners 12">
            <a:extLst>
              <a:ext uri="{FF2B5EF4-FFF2-40B4-BE49-F238E27FC236}">
                <a16:creationId xmlns:a16="http://schemas.microsoft.com/office/drawing/2014/main" id="{A41D080C-BA34-40C7-9DEC-42342F8FF87F}"/>
              </a:ext>
            </a:extLst>
          </p:cNvPr>
          <p:cNvSpPr/>
          <p:nvPr/>
        </p:nvSpPr>
        <p:spPr>
          <a:xfrm>
            <a:off x="2866833" y="2478024"/>
            <a:ext cx="1959038"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14" name="Oval 13">
            <a:extLst>
              <a:ext uri="{FF2B5EF4-FFF2-40B4-BE49-F238E27FC236}">
                <a16:creationId xmlns:a16="http://schemas.microsoft.com/office/drawing/2014/main" id="{5F91424A-2C40-4D54-AD2C-D2DFB085A85F}"/>
              </a:ext>
            </a:extLst>
          </p:cNvPr>
          <p:cNvSpPr/>
          <p:nvPr/>
        </p:nvSpPr>
        <p:spPr>
          <a:xfrm>
            <a:off x="2635183" y="2859988"/>
            <a:ext cx="1386616" cy="2651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08FCF26C-6628-4625-BD57-00E0059A951F}"/>
              </a:ext>
            </a:extLst>
          </p:cNvPr>
          <p:cNvSpPr/>
          <p:nvPr/>
        </p:nvSpPr>
        <p:spPr>
          <a:xfrm>
            <a:off x="7750452" y="3882170"/>
            <a:ext cx="2118344"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16" name="Oval 15">
            <a:extLst>
              <a:ext uri="{FF2B5EF4-FFF2-40B4-BE49-F238E27FC236}">
                <a16:creationId xmlns:a16="http://schemas.microsoft.com/office/drawing/2014/main" id="{6A1D0D9C-F807-48C4-94C1-B333541D86DC}"/>
              </a:ext>
            </a:extLst>
          </p:cNvPr>
          <p:cNvSpPr/>
          <p:nvPr/>
        </p:nvSpPr>
        <p:spPr>
          <a:xfrm>
            <a:off x="9743656" y="2859988"/>
            <a:ext cx="1386616" cy="2651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80626D4E-7CA1-45B7-A01D-375D853C5A11}"/>
              </a:ext>
            </a:extLst>
          </p:cNvPr>
          <p:cNvSpPr/>
          <p:nvPr/>
        </p:nvSpPr>
        <p:spPr>
          <a:xfrm>
            <a:off x="478400" y="5247466"/>
            <a:ext cx="4313565" cy="2834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 name="TextBox 16">
            <a:extLst>
              <a:ext uri="{FF2B5EF4-FFF2-40B4-BE49-F238E27FC236}">
                <a16:creationId xmlns:a16="http://schemas.microsoft.com/office/drawing/2014/main" id="{EE81D0AA-D784-44AA-B2F6-E7A9FD227672}"/>
              </a:ext>
            </a:extLst>
          </p:cNvPr>
          <p:cNvSpPr txBox="1"/>
          <p:nvPr/>
        </p:nvSpPr>
        <p:spPr>
          <a:xfrm>
            <a:off x="5438945" y="2859988"/>
            <a:ext cx="131411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262262"/>
                </a:solidFill>
                <a:effectLst>
                  <a:outerShdw blurRad="38100" dist="38100" dir="2700000" algn="tl">
                    <a:srgbClr val="000000">
                      <a:alpha val="43137"/>
                    </a:srgbClr>
                  </a:outerShdw>
                </a:effectLst>
                <a:latin typeface="Playfair Display Bold" pitchFamily="34" charset="0"/>
              </a:rPr>
              <a:t>Value Set</a:t>
            </a:r>
            <a:endParaRPr lang="ar-EG" sz="2000" dirty="0"/>
          </a:p>
        </p:txBody>
      </p:sp>
    </p:spTree>
    <p:extLst>
      <p:ext uri="{BB962C8B-B14F-4D97-AF65-F5344CB8AC3E}">
        <p14:creationId xmlns:p14="http://schemas.microsoft.com/office/powerpoint/2010/main" val="363347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6C0275-CC3D-4BF2-B1FF-911C65C56A1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926" b="61047" l="42188" r="83438">
                        <a14:foregroundMark x1="48229" y1="21705" x2="61458" y2="23934"/>
                        <a14:foregroundMark x1="61458" y1="23934" x2="77969" y2="21512"/>
                        <a14:foregroundMark x1="77969" y1="21512" x2="82760" y2="29070"/>
                        <a14:foregroundMark x1="82760" y1="29070" x2="83073" y2="42636"/>
                        <a14:foregroundMark x1="83073" y1="42636" x2="80625" y2="54070"/>
                        <a14:foregroundMark x1="80625" y1="54070" x2="47969" y2="55039"/>
                        <a14:foregroundMark x1="47969" y1="55039" x2="45104" y2="37209"/>
                        <a14:foregroundMark x1="45104" y1="37209" x2="46250" y2="28004"/>
                        <a14:foregroundMark x1="46250" y1="28004" x2="50365" y2="20446"/>
                        <a14:foregroundMark x1="50365" y1="20446" x2="51042" y2="20930"/>
                        <a14:foregroundMark x1="46094" y1="19283" x2="45677" y2="25484"/>
                        <a14:foregroundMark x1="46302" y1="57074" x2="56615" y2="57655"/>
                        <a14:foregroundMark x1="56615" y1="57655" x2="64531" y2="57655"/>
                        <a14:foregroundMark x1="82552" y1="26163" x2="82344" y2="51744"/>
                        <a14:foregroundMark x1="79375" y1="59496" x2="42188" y2="61143"/>
                        <a14:foregroundMark x1="46302" y1="18023" x2="74063" y2="20640"/>
                        <a14:foregroundMark x1="74063" y1="20640" x2="79792" y2="20252"/>
                        <a14:foregroundMark x1="79792" y1="20252" x2="81979" y2="18023"/>
                        <a14:foregroundMark x1="83438" y1="19283" x2="81563" y2="58333"/>
                        <a14:foregroundMark x1="81563" y1="58333" x2="70365" y2="48547"/>
                        <a14:foregroundMark x1="70365" y1="48547" x2="67135" y2="49322"/>
                        <a14:foregroundMark x1="72865" y1="22481" x2="75521" y2="24128"/>
                      </a14:backgroundRemoval>
                    </a14:imgEffect>
                  </a14:imgLayer>
                </a14:imgProps>
              </a:ext>
              <a:ext uri="{28A0092B-C50C-407E-A947-70E740481C1C}">
                <a14:useLocalDpi xmlns:a14="http://schemas.microsoft.com/office/drawing/2010/main" val="0"/>
              </a:ext>
            </a:extLst>
          </a:blip>
          <a:srcRect l="43470" t="16041" r="15510" b="37542"/>
          <a:stretch/>
        </p:blipFill>
        <p:spPr>
          <a:xfrm>
            <a:off x="6161386" y="177281"/>
            <a:ext cx="5492549" cy="3340619"/>
          </a:xfrm>
          <a:prstGeom prst="rect">
            <a:avLst/>
          </a:prstGeom>
        </p:spPr>
      </p:pic>
      <p:pic>
        <p:nvPicPr>
          <p:cNvPr id="9" name="Picture 8">
            <a:extLst>
              <a:ext uri="{FF2B5EF4-FFF2-40B4-BE49-F238E27FC236}">
                <a16:creationId xmlns:a16="http://schemas.microsoft.com/office/drawing/2014/main" id="{C149E3B7-C7D5-4144-9AFD-195068B45396}"/>
              </a:ext>
            </a:extLst>
          </p:cNvPr>
          <p:cNvPicPr>
            <a:picLocks noChangeAspect="1"/>
          </p:cNvPicPr>
          <p:nvPr/>
        </p:nvPicPr>
        <p:blipFill rotWithShape="1">
          <a:blip r:embed="rId4">
            <a:extLst>
              <a:ext uri="{28A0092B-C50C-407E-A947-70E740481C1C}">
                <a14:useLocalDpi xmlns:a14="http://schemas.microsoft.com/office/drawing/2010/main" val="0"/>
              </a:ext>
            </a:extLst>
          </a:blip>
          <a:srcRect l="44464" t="67015" r="33189" b="16041"/>
          <a:stretch/>
        </p:blipFill>
        <p:spPr>
          <a:xfrm>
            <a:off x="7772397" y="1106875"/>
            <a:ext cx="2831843" cy="1154074"/>
          </a:xfrm>
          <a:prstGeom prst="rect">
            <a:avLst/>
          </a:prstGeom>
        </p:spPr>
      </p:pic>
      <p:sp>
        <p:nvSpPr>
          <p:cNvPr id="12" name="Rectangle 11">
            <a:extLst>
              <a:ext uri="{FF2B5EF4-FFF2-40B4-BE49-F238E27FC236}">
                <a16:creationId xmlns:a16="http://schemas.microsoft.com/office/drawing/2014/main" id="{75A858A9-4440-4534-A087-1EB3902E52CD}"/>
              </a:ext>
            </a:extLst>
          </p:cNvPr>
          <p:cNvSpPr/>
          <p:nvPr/>
        </p:nvSpPr>
        <p:spPr>
          <a:xfrm>
            <a:off x="673490" y="993669"/>
            <a:ext cx="3961456"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Select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Freeze</a:t>
            </a:r>
            <a:r>
              <a:rPr lang="en-US" dirty="0">
                <a:solidFill>
                  <a:srgbClr val="000000"/>
                </a:solidFill>
                <a:latin typeface="Times New Roman" panose="02020603050405020304" pitchFamily="18" charset="0"/>
                <a:cs typeface="Times New Roman" panose="02020603050405020304" pitchFamily="18" charset="0"/>
              </a:rPr>
              <a:t> Flexfield Definition </a:t>
            </a:r>
          </a:p>
        </p:txBody>
      </p:sp>
      <p:sp>
        <p:nvSpPr>
          <p:cNvPr id="13" name="Oval 12">
            <a:extLst>
              <a:ext uri="{FF2B5EF4-FFF2-40B4-BE49-F238E27FC236}">
                <a16:creationId xmlns:a16="http://schemas.microsoft.com/office/drawing/2014/main" id="{73E1244F-A178-467B-97E4-5A857B486EAC}"/>
              </a:ext>
            </a:extLst>
          </p:cNvPr>
          <p:cNvSpPr/>
          <p:nvPr/>
        </p:nvSpPr>
        <p:spPr>
          <a:xfrm>
            <a:off x="6318197" y="2550721"/>
            <a:ext cx="1460449" cy="3524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51547F-0FB0-4B38-ABE8-86946DFFD498}"/>
              </a:ext>
            </a:extLst>
          </p:cNvPr>
          <p:cNvSpPr/>
          <p:nvPr/>
        </p:nvSpPr>
        <p:spPr>
          <a:xfrm>
            <a:off x="706043" y="2240815"/>
            <a:ext cx="103105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Click ok </a:t>
            </a:r>
            <a:endParaRPr lang="en-US" dirty="0"/>
          </a:p>
        </p:txBody>
      </p:sp>
      <p:sp>
        <p:nvSpPr>
          <p:cNvPr id="15" name="Oval 14">
            <a:extLst>
              <a:ext uri="{FF2B5EF4-FFF2-40B4-BE49-F238E27FC236}">
                <a16:creationId xmlns:a16="http://schemas.microsoft.com/office/drawing/2014/main" id="{1B6BEAFC-D02D-422E-86E6-CB5C01AA3AB2}"/>
              </a:ext>
            </a:extLst>
          </p:cNvPr>
          <p:cNvSpPr/>
          <p:nvPr/>
        </p:nvSpPr>
        <p:spPr>
          <a:xfrm>
            <a:off x="6350920" y="2263312"/>
            <a:ext cx="301807" cy="28653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6" name="Oval 15">
            <a:extLst>
              <a:ext uri="{FF2B5EF4-FFF2-40B4-BE49-F238E27FC236}">
                <a16:creationId xmlns:a16="http://schemas.microsoft.com/office/drawing/2014/main" id="{7E941622-10D7-467B-8284-70B491172BC1}"/>
              </a:ext>
            </a:extLst>
          </p:cNvPr>
          <p:cNvSpPr/>
          <p:nvPr/>
        </p:nvSpPr>
        <p:spPr>
          <a:xfrm>
            <a:off x="373543" y="1031529"/>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7" name="Rectangle 16">
            <a:extLst>
              <a:ext uri="{FF2B5EF4-FFF2-40B4-BE49-F238E27FC236}">
                <a16:creationId xmlns:a16="http://schemas.microsoft.com/office/drawing/2014/main" id="{AF58355B-6123-4490-89A0-D98C3D34128A}"/>
              </a:ext>
            </a:extLst>
          </p:cNvPr>
          <p:cNvSpPr/>
          <p:nvPr/>
        </p:nvSpPr>
        <p:spPr>
          <a:xfrm>
            <a:off x="706043" y="1636172"/>
            <a:ext cx="3961456"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Compile</a:t>
            </a:r>
          </a:p>
        </p:txBody>
      </p:sp>
      <p:sp>
        <p:nvSpPr>
          <p:cNvPr id="18" name="Oval 17">
            <a:extLst>
              <a:ext uri="{FF2B5EF4-FFF2-40B4-BE49-F238E27FC236}">
                <a16:creationId xmlns:a16="http://schemas.microsoft.com/office/drawing/2014/main" id="{69C20FF5-C9B9-428A-9B5D-1D42EDBFA097}"/>
              </a:ext>
            </a:extLst>
          </p:cNvPr>
          <p:cNvSpPr/>
          <p:nvPr/>
        </p:nvSpPr>
        <p:spPr>
          <a:xfrm>
            <a:off x="373543" y="1636172"/>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19" name="Oval 18">
            <a:extLst>
              <a:ext uri="{FF2B5EF4-FFF2-40B4-BE49-F238E27FC236}">
                <a16:creationId xmlns:a16="http://schemas.microsoft.com/office/drawing/2014/main" id="{8201DF9D-E211-4B00-A8FB-DEDA280DDB9A}"/>
              </a:ext>
            </a:extLst>
          </p:cNvPr>
          <p:cNvSpPr/>
          <p:nvPr/>
        </p:nvSpPr>
        <p:spPr>
          <a:xfrm>
            <a:off x="390389" y="227867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3</a:t>
            </a:r>
          </a:p>
        </p:txBody>
      </p:sp>
      <p:sp>
        <p:nvSpPr>
          <p:cNvPr id="21" name="Oval 20">
            <a:extLst>
              <a:ext uri="{FF2B5EF4-FFF2-40B4-BE49-F238E27FC236}">
                <a16:creationId xmlns:a16="http://schemas.microsoft.com/office/drawing/2014/main" id="{91EC64F6-06E3-4441-B2A2-756C502D4D5A}"/>
              </a:ext>
            </a:extLst>
          </p:cNvPr>
          <p:cNvSpPr/>
          <p:nvPr/>
        </p:nvSpPr>
        <p:spPr>
          <a:xfrm>
            <a:off x="9403182" y="3112879"/>
            <a:ext cx="1033633" cy="341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EC1638-CFF5-46BB-9745-B13AE5B710C1}"/>
              </a:ext>
            </a:extLst>
          </p:cNvPr>
          <p:cNvSpPr/>
          <p:nvPr/>
        </p:nvSpPr>
        <p:spPr>
          <a:xfrm>
            <a:off x="9183207" y="2819266"/>
            <a:ext cx="301807" cy="28653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23" name="Oval 22">
            <a:extLst>
              <a:ext uri="{FF2B5EF4-FFF2-40B4-BE49-F238E27FC236}">
                <a16:creationId xmlns:a16="http://schemas.microsoft.com/office/drawing/2014/main" id="{264013DE-E916-4A5C-BF61-9DC5F9F33A03}"/>
              </a:ext>
            </a:extLst>
          </p:cNvPr>
          <p:cNvSpPr/>
          <p:nvPr/>
        </p:nvSpPr>
        <p:spPr>
          <a:xfrm>
            <a:off x="9564552" y="1636172"/>
            <a:ext cx="301807" cy="28653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3</a:t>
            </a:r>
          </a:p>
        </p:txBody>
      </p:sp>
      <p:pic>
        <p:nvPicPr>
          <p:cNvPr id="25" name="Picture 24">
            <a:extLst>
              <a:ext uri="{FF2B5EF4-FFF2-40B4-BE49-F238E27FC236}">
                <a16:creationId xmlns:a16="http://schemas.microsoft.com/office/drawing/2014/main" id="{78B8DA6E-235E-4354-BC95-5DE28EA5AE80}"/>
              </a:ext>
            </a:extLst>
          </p:cNvPr>
          <p:cNvPicPr>
            <a:picLocks noChangeAspect="1"/>
          </p:cNvPicPr>
          <p:nvPr/>
        </p:nvPicPr>
        <p:blipFill rotWithShape="1">
          <a:blip r:embed="rId5">
            <a:extLst>
              <a:ext uri="{28A0092B-C50C-407E-A947-70E740481C1C}">
                <a14:useLocalDpi xmlns:a14="http://schemas.microsoft.com/office/drawing/2010/main" val="0"/>
              </a:ext>
            </a:extLst>
          </a:blip>
          <a:srcRect l="49823" t="22484" r="10923" b="50000"/>
          <a:stretch/>
        </p:blipFill>
        <p:spPr>
          <a:xfrm>
            <a:off x="6272548" y="4188598"/>
            <a:ext cx="5525186" cy="2081795"/>
          </a:xfrm>
          <a:prstGeom prst="rect">
            <a:avLst/>
          </a:prstGeom>
        </p:spPr>
      </p:pic>
      <p:sp>
        <p:nvSpPr>
          <p:cNvPr id="20" name="TextBox 19">
            <a:extLst>
              <a:ext uri="{FF2B5EF4-FFF2-40B4-BE49-F238E27FC236}">
                <a16:creationId xmlns:a16="http://schemas.microsoft.com/office/drawing/2014/main" id="{7C70D65A-025E-41B6-88DE-BFB30D0279F3}"/>
              </a:ext>
            </a:extLst>
          </p:cNvPr>
          <p:cNvSpPr txBox="1"/>
          <p:nvPr/>
        </p:nvSpPr>
        <p:spPr>
          <a:xfrm>
            <a:off x="320515" y="4112574"/>
            <a:ext cx="5525186" cy="646331"/>
          </a:xfrm>
          <a:prstGeom prst="rect">
            <a:avLst/>
          </a:prstGeom>
        </p:spPr>
        <p:txBody>
          <a:bodyPr wrap="square">
            <a:spAutoFit/>
          </a:bodyPr>
          <a:lstStyle>
            <a:defPPr>
              <a:defRPr lang="en-US"/>
            </a:defPPr>
            <a:lvl1pPr>
              <a:defRPr>
                <a:latin typeface="Times New Roman" panose="02020603050405020304" pitchFamily="18" charset="0"/>
                <a:cs typeface="Times New Roman" panose="02020603050405020304" pitchFamily="18" charset="0"/>
              </a:defRPr>
            </a:lvl1pPr>
          </a:lstStyle>
          <a:p>
            <a:pPr algn="just"/>
            <a:r>
              <a:rPr lang="en-US" dirty="0"/>
              <a:t>Go to the Reports screen to verify that the processes have been completed successfully</a:t>
            </a:r>
            <a:endParaRPr lang="ar-EG" dirty="0"/>
          </a:p>
        </p:txBody>
      </p:sp>
      <p:sp>
        <p:nvSpPr>
          <p:cNvPr id="24" name="Rectangle 23">
            <a:extLst>
              <a:ext uri="{FF2B5EF4-FFF2-40B4-BE49-F238E27FC236}">
                <a16:creationId xmlns:a16="http://schemas.microsoft.com/office/drawing/2014/main" id="{9835EE86-A52B-4624-917B-69566274B28C}"/>
              </a:ext>
            </a:extLst>
          </p:cNvPr>
          <p:cNvSpPr/>
          <p:nvPr/>
        </p:nvSpPr>
        <p:spPr>
          <a:xfrm>
            <a:off x="320514" y="130343"/>
            <a:ext cx="3099952" cy="523220"/>
          </a:xfrm>
          <a:prstGeom prst="rect">
            <a:avLst/>
          </a:prstGeom>
        </p:spPr>
        <p:txBody>
          <a:bodyPr vert="horz" lIns="91440" tIns="45720" rIns="91440" bIns="45720" rtlCol="0" anchor="t">
            <a:normAutofit/>
          </a:bodyPr>
          <a:lstStyle/>
          <a:p>
            <a:pPr>
              <a:spcBef>
                <a:spcPct val="0"/>
              </a:spcBef>
            </a:pPr>
            <a:r>
              <a:rPr lang="en-US" sz="2800" b="1" dirty="0">
                <a:solidFill>
                  <a:srgbClr val="262262"/>
                </a:solidFill>
                <a:effectLst>
                  <a:outerShdw blurRad="38100" dist="38100" dir="2700000" algn="tl">
                    <a:srgbClr val="000000">
                      <a:alpha val="43137"/>
                    </a:srgbClr>
                  </a:outerShdw>
                </a:effectLst>
                <a:latin typeface="Playfair Display Bold" pitchFamily="34" charset="0"/>
              </a:rPr>
              <a:t>Save </a:t>
            </a:r>
            <a:r>
              <a:rPr lang="en-US" sz="2800" b="1" dirty="0">
                <a:solidFill>
                  <a:srgbClr val="262262"/>
                </a:solidFill>
                <a:effectLst>
                  <a:outerShdw blurRad="38100" dist="38100" dir="2700000" algn="tl">
                    <a:srgbClr val="000000">
                      <a:alpha val="43137"/>
                    </a:srgbClr>
                  </a:outerShdw>
                </a:effectLst>
                <a:latin typeface="Times New Normal" pitchFamily="2" charset="0"/>
              </a:rPr>
              <a:t>&amp;</a:t>
            </a:r>
            <a:r>
              <a:rPr lang="en-US" sz="2800" b="1" dirty="0">
                <a:solidFill>
                  <a:srgbClr val="262262"/>
                </a:solidFill>
                <a:effectLst>
                  <a:outerShdw blurRad="38100" dist="38100" dir="2700000" algn="tl">
                    <a:srgbClr val="000000">
                      <a:alpha val="43137"/>
                    </a:srgbClr>
                  </a:outerShdw>
                </a:effectLst>
                <a:latin typeface="Playfair Display Bold" pitchFamily="34" charset="0"/>
              </a:rPr>
              <a:t> Compile</a:t>
            </a:r>
          </a:p>
        </p:txBody>
      </p:sp>
    </p:spTree>
    <p:extLst>
      <p:ext uri="{BB962C8B-B14F-4D97-AF65-F5344CB8AC3E}">
        <p14:creationId xmlns:p14="http://schemas.microsoft.com/office/powerpoint/2010/main" val="1618434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25402-A2A8-4FD3-A616-63C6862789C9}"/>
              </a:ext>
            </a:extLst>
          </p:cNvPr>
          <p:cNvSpPr txBox="1"/>
          <p:nvPr/>
        </p:nvSpPr>
        <p:spPr>
          <a:xfrm>
            <a:off x="2397919" y="3013502"/>
            <a:ext cx="7396162" cy="830997"/>
          </a:xfrm>
          <a:prstGeom prst="rect">
            <a:avLst/>
          </a:prstGeom>
          <a:noFill/>
        </p:spPr>
        <p:txBody>
          <a:bodyPr wrap="square">
            <a:spAutoFit/>
          </a:bodyPr>
          <a:lstStyle/>
          <a:p>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Defining Segment Values</a:t>
            </a:r>
            <a:endParaRPr lang="ar-EG"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endParaRPr>
          </a:p>
        </p:txBody>
      </p:sp>
    </p:spTree>
    <p:extLst>
      <p:ext uri="{BB962C8B-B14F-4D97-AF65-F5344CB8AC3E}">
        <p14:creationId xmlns:p14="http://schemas.microsoft.com/office/powerpoint/2010/main" val="63333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70920-4404-4ABE-8286-EEE23D14F8A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826" b="57655" l="7813" r="37031">
                        <a14:foregroundMark x1="8438" y1="16182" x2="12500" y2="38857"/>
                        <a14:foregroundMark x1="12344" y1="15310" x2="25469" y2="17345"/>
                        <a14:foregroundMark x1="36198" y1="17442" x2="36510" y2="37403"/>
                        <a14:foregroundMark x1="33125" y1="54942" x2="14063" y2="54360"/>
                        <a14:foregroundMark x1="8281" y1="28391" x2="7969" y2="41376"/>
                        <a14:foregroundMark x1="9635" y1="54651" x2="13854" y2="55039"/>
                        <a14:foregroundMark x1="26094" y1="16860" x2="32135" y2="16764"/>
                        <a14:foregroundMark x1="30625" y1="15601" x2="35156" y2="17345"/>
                        <a14:foregroundMark x1="35156" y1="17345" x2="36979" y2="47965"/>
                        <a14:foregroundMark x1="33385" y1="56008" x2="33385" y2="56008"/>
                        <a14:foregroundMark x1="30469" y1="56008" x2="17500" y2="55620"/>
                        <a14:foregroundMark x1="8490" y1="56783" x2="22552" y2="54651"/>
                        <a14:foregroundMark x1="22552" y1="54651" x2="22552" y2="54651"/>
                        <a14:foregroundMark x1="8177" y1="24419" x2="8021" y2="27422"/>
                        <a14:foregroundMark x1="7813" y1="16182" x2="9063" y2="48643"/>
                        <a14:foregroundMark x1="9063" y1="48643" x2="8438" y2="52907"/>
                        <a14:foregroundMark x1="7865" y1="42345" x2="9115" y2="51938"/>
                        <a14:foregroundMark x1="13021" y1="40988" x2="26406" y2="41279"/>
                        <a14:foregroundMark x1="11563" y1="41667" x2="16771" y2="41860"/>
                        <a14:foregroundMark x1="37135" y1="19574" x2="37135" y2="38663"/>
                        <a14:foregroundMark x1="36823" y1="50678" x2="33490" y2="56202"/>
                        <a14:foregroundMark x1="33490" y1="56202" x2="31979" y2="56880"/>
                        <a14:foregroundMark x1="30938" y1="57655" x2="35208" y2="57171"/>
                      </a14:backgroundRemoval>
                    </a14:imgEffect>
                  </a14:imgLayer>
                </a14:imgProps>
              </a:ext>
            </a:extLst>
          </a:blip>
          <a:srcRect l="7270" t="12909" r="62041" b="41244"/>
          <a:stretch/>
        </p:blipFill>
        <p:spPr>
          <a:xfrm>
            <a:off x="7552688" y="0"/>
            <a:ext cx="3915873" cy="3144416"/>
          </a:xfrm>
          <a:prstGeom prst="rect">
            <a:avLst/>
          </a:prstGeom>
        </p:spPr>
      </p:pic>
      <p:pic>
        <p:nvPicPr>
          <p:cNvPr id="5" name="Picture 4">
            <a:extLst>
              <a:ext uri="{FF2B5EF4-FFF2-40B4-BE49-F238E27FC236}">
                <a16:creationId xmlns:a16="http://schemas.microsoft.com/office/drawing/2014/main" id="{5A7FA515-387F-4136-8BCC-7726C007A394}"/>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736" b="55814" l="43698" r="78750">
                        <a14:foregroundMark x1="43698" y1="21705" x2="47240" y2="37694"/>
                        <a14:foregroundMark x1="53177" y1="23450" x2="52969" y2="44671"/>
                        <a14:foregroundMark x1="48073" y1="45930" x2="55156" y2="46996"/>
                        <a14:foregroundMark x1="55156" y1="46996" x2="58698" y2="46802"/>
                        <a14:foregroundMark x1="49063" y1="51163" x2="78750" y2="48547"/>
                        <a14:foregroundMark x1="74531" y1="51357" x2="56875" y2="51357"/>
                        <a14:foregroundMark x1="57917" y1="28682" x2="57865" y2="41085"/>
                        <a14:foregroundMark x1="66250" y1="28876" x2="67292" y2="45930"/>
                        <a14:foregroundMark x1="53854" y1="26841" x2="54479" y2="45930"/>
                        <a14:foregroundMark x1="55729" y1="31105" x2="56198" y2="46899"/>
                        <a14:foregroundMark x1="46250" y1="35271" x2="46510" y2="55814"/>
                        <a14:foregroundMark x1="43385" y1="21705" x2="62031" y2="22093"/>
                        <a14:foregroundMark x1="62031" y1="22093" x2="73698" y2="20736"/>
                        <a14:foregroundMark x1="73698" y1="20736" x2="75833" y2="20930"/>
                        <a14:foregroundMark x1="76510" y1="21027" x2="76667" y2="24322"/>
                      </a14:backgroundRemoval>
                    </a14:imgEffect>
                  </a14:imgLayer>
                </a14:imgProps>
              </a:ext>
            </a:extLst>
          </a:blip>
          <a:srcRect l="42551" t="19601" r="22551" b="44233"/>
          <a:stretch/>
        </p:blipFill>
        <p:spPr>
          <a:xfrm>
            <a:off x="6886508" y="3228392"/>
            <a:ext cx="5159312" cy="2873828"/>
          </a:xfrm>
          <a:prstGeom prst="rect">
            <a:avLst/>
          </a:prstGeom>
        </p:spPr>
      </p:pic>
      <p:sp>
        <p:nvSpPr>
          <p:cNvPr id="6" name="Rectangle 5">
            <a:extLst>
              <a:ext uri="{FF2B5EF4-FFF2-40B4-BE49-F238E27FC236}">
                <a16:creationId xmlns:a16="http://schemas.microsoft.com/office/drawing/2014/main" id="{20087C03-EDB5-4D47-8F64-C2EC80B9AD53}"/>
              </a:ext>
            </a:extLst>
          </p:cNvPr>
          <p:cNvSpPr/>
          <p:nvPr/>
        </p:nvSpPr>
        <p:spPr>
          <a:xfrm>
            <a:off x="408032" y="1387542"/>
            <a:ext cx="6096000" cy="369332"/>
          </a:xfrm>
          <a:prstGeom prst="rect">
            <a:avLst/>
          </a:prstGeom>
        </p:spPr>
        <p:txBody>
          <a:bodyPr>
            <a:spAutoFit/>
          </a:bodyPr>
          <a:lstStyle/>
          <a:p>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Setup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Financials</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Flexfields</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key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Values</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7" name="Rectangle 6">
            <a:extLst>
              <a:ext uri="{FF2B5EF4-FFF2-40B4-BE49-F238E27FC236}">
                <a16:creationId xmlns:a16="http://schemas.microsoft.com/office/drawing/2014/main" id="{6AC00369-D9D2-446F-A938-F81004B404D8}"/>
              </a:ext>
            </a:extLst>
          </p:cNvPr>
          <p:cNvSpPr/>
          <p:nvPr/>
        </p:nvSpPr>
        <p:spPr>
          <a:xfrm>
            <a:off x="172286" y="69980"/>
            <a:ext cx="5500254" cy="492443"/>
          </a:xfrm>
          <a:prstGeom prst="rect">
            <a:avLst/>
          </a:prstGeom>
        </p:spPr>
        <p:txBody>
          <a:bodyPr wrap="square">
            <a:spAutoFit/>
          </a:bodyPr>
          <a:lstStyle/>
          <a:p>
            <a:pPr defTabSz="457200">
              <a:spcBef>
                <a:spcPct val="0"/>
              </a:spcBef>
            </a:pPr>
            <a:r>
              <a:rPr lang="en-US" sz="2600" b="1" dirty="0">
                <a:solidFill>
                  <a:srgbClr val="262262"/>
                </a:solidFill>
                <a:effectLst>
                  <a:outerShdw blurRad="38100" dist="38100" dir="2700000" algn="tl">
                    <a:srgbClr val="000000">
                      <a:alpha val="43137"/>
                    </a:srgbClr>
                  </a:outerShdw>
                </a:effectLst>
                <a:latin typeface="Playfair Display Bold" pitchFamily="34" charset="0"/>
              </a:rPr>
              <a:t>B: Segment Values</a:t>
            </a:r>
          </a:p>
        </p:txBody>
      </p:sp>
      <p:sp>
        <p:nvSpPr>
          <p:cNvPr id="8" name="Rectangle 7">
            <a:extLst>
              <a:ext uri="{FF2B5EF4-FFF2-40B4-BE49-F238E27FC236}">
                <a16:creationId xmlns:a16="http://schemas.microsoft.com/office/drawing/2014/main" id="{6C23DAD2-5989-40BD-BDF1-F86298CBDF73}"/>
              </a:ext>
            </a:extLst>
          </p:cNvPr>
          <p:cNvSpPr/>
          <p:nvPr/>
        </p:nvSpPr>
        <p:spPr>
          <a:xfrm>
            <a:off x="723685" y="3228885"/>
            <a:ext cx="4137891" cy="1508105"/>
          </a:xfrm>
          <a:prstGeom prst="rect">
            <a:avLst/>
          </a:prstGeom>
        </p:spPr>
        <p:txBody>
          <a:bodyPr wrap="square">
            <a:spAutoFit/>
          </a:bodyPr>
          <a:lstStyle/>
          <a:p>
            <a:r>
              <a:rPr lang="en-US" sz="20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Enter:</a:t>
            </a:r>
          </a:p>
          <a:p>
            <a:pPr lvl="1"/>
            <a:r>
              <a:rPr lang="en-US" b="1" dirty="0">
                <a:solidFill>
                  <a:srgbClr val="000066"/>
                </a:solidFill>
                <a:highlight>
                  <a:srgbClr val="C0C0C0"/>
                </a:highlight>
                <a:latin typeface="Times New Roman" panose="02020603050405020304" pitchFamily="18" charset="0"/>
                <a:cs typeface="Times New Roman" panose="02020603050405020304" pitchFamily="18" charset="0"/>
              </a:rPr>
              <a:t>Application</a:t>
            </a: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dirty="0">
                <a:solidFill>
                  <a:srgbClr val="26226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General Ledger</a:t>
            </a:r>
          </a:p>
          <a:p>
            <a:pPr lvl="1"/>
            <a:r>
              <a:rPr lang="en-US" b="1" dirty="0">
                <a:solidFill>
                  <a:srgbClr val="000066"/>
                </a:solidFill>
                <a:highlight>
                  <a:srgbClr val="C0C0C0"/>
                </a:highlight>
                <a:latin typeface="Times New Roman" panose="02020603050405020304" pitchFamily="18" charset="0"/>
                <a:cs typeface="Times New Roman" panose="02020603050405020304" pitchFamily="18" charset="0"/>
              </a:rPr>
              <a:t>Title</a:t>
            </a: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dirty="0">
                <a:solidFill>
                  <a:srgbClr val="26226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Accounting Flexfield</a:t>
            </a:r>
          </a:p>
          <a:p>
            <a:pPr lvl="1"/>
            <a:r>
              <a:rPr lang="en-US" b="1" dirty="0">
                <a:solidFill>
                  <a:srgbClr val="000066"/>
                </a:solidFill>
                <a:highlight>
                  <a:srgbClr val="C0C0C0"/>
                </a:highlight>
                <a:latin typeface="Times New Roman" panose="02020603050405020304" pitchFamily="18" charset="0"/>
                <a:cs typeface="Times New Roman" panose="02020603050405020304" pitchFamily="18" charset="0"/>
              </a:rPr>
              <a:t>Structure</a:t>
            </a: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dirty="0">
                <a:solidFill>
                  <a:srgbClr val="26226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CTHM_COA</a:t>
            </a:r>
          </a:p>
          <a:p>
            <a:pPr lvl="1"/>
            <a:r>
              <a:rPr lang="en-US" b="1" dirty="0">
                <a:solidFill>
                  <a:srgbClr val="000066"/>
                </a:solidFill>
                <a:highlight>
                  <a:srgbClr val="C0C0C0"/>
                </a:highlight>
                <a:latin typeface="Times New Roman" panose="02020603050405020304" pitchFamily="18" charset="0"/>
                <a:cs typeface="Times New Roman" panose="02020603050405020304" pitchFamily="18" charset="0"/>
              </a:rPr>
              <a:t>Select</a:t>
            </a:r>
            <a:r>
              <a:rPr lang="ar-EG" b="1" dirty="0">
                <a:solidFill>
                  <a:srgbClr val="000066"/>
                </a:solidFill>
                <a:highlight>
                  <a:srgbClr val="C0C0C0"/>
                </a:highligh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Segment</a:t>
            </a: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Company</a:t>
            </a:r>
          </a:p>
        </p:txBody>
      </p:sp>
      <p:sp>
        <p:nvSpPr>
          <p:cNvPr id="9" name="Rectangle 8">
            <a:extLst>
              <a:ext uri="{FF2B5EF4-FFF2-40B4-BE49-F238E27FC236}">
                <a16:creationId xmlns:a16="http://schemas.microsoft.com/office/drawing/2014/main" id="{1F7CC3F9-BA1E-4929-BFB0-203C1128AE47}"/>
              </a:ext>
            </a:extLst>
          </p:cNvPr>
          <p:cNvSpPr/>
          <p:nvPr/>
        </p:nvSpPr>
        <p:spPr>
          <a:xfrm>
            <a:off x="723685" y="5470458"/>
            <a:ext cx="413789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Find</a:t>
            </a:r>
            <a:r>
              <a:rPr lang="en-US" dirty="0">
                <a:latin typeface="Times New Roman" panose="02020603050405020304" pitchFamily="18" charset="0"/>
                <a:cs typeface="Times New Roman" panose="02020603050405020304" pitchFamily="18" charset="0"/>
              </a:rPr>
              <a:t> </a:t>
            </a:r>
          </a:p>
        </p:txBody>
      </p:sp>
      <p:sp>
        <p:nvSpPr>
          <p:cNvPr id="10" name="Oval 9">
            <a:extLst>
              <a:ext uri="{FF2B5EF4-FFF2-40B4-BE49-F238E27FC236}">
                <a16:creationId xmlns:a16="http://schemas.microsoft.com/office/drawing/2014/main" id="{EE14312E-5A37-4BAB-BB6B-9C9AFE9C82FF}"/>
              </a:ext>
            </a:extLst>
          </p:cNvPr>
          <p:cNvSpPr/>
          <p:nvPr/>
        </p:nvSpPr>
        <p:spPr>
          <a:xfrm>
            <a:off x="408032" y="322888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1" name="Oval 10">
            <a:extLst>
              <a:ext uri="{FF2B5EF4-FFF2-40B4-BE49-F238E27FC236}">
                <a16:creationId xmlns:a16="http://schemas.microsoft.com/office/drawing/2014/main" id="{01742474-267C-4B78-BBFD-2E2BF4C4A47F}"/>
              </a:ext>
            </a:extLst>
          </p:cNvPr>
          <p:cNvSpPr/>
          <p:nvPr/>
        </p:nvSpPr>
        <p:spPr>
          <a:xfrm>
            <a:off x="408032" y="5484908"/>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12" name="Oval 11">
            <a:extLst>
              <a:ext uri="{FF2B5EF4-FFF2-40B4-BE49-F238E27FC236}">
                <a16:creationId xmlns:a16="http://schemas.microsoft.com/office/drawing/2014/main" id="{3D9BAA75-1BE9-4593-A06F-D2FB85177430}"/>
              </a:ext>
            </a:extLst>
          </p:cNvPr>
          <p:cNvSpPr/>
          <p:nvPr/>
        </p:nvSpPr>
        <p:spPr>
          <a:xfrm>
            <a:off x="10814180" y="5367719"/>
            <a:ext cx="1231640" cy="3705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DEEFEAA-D613-4990-901B-19333F861F1C}"/>
              </a:ext>
            </a:extLst>
          </p:cNvPr>
          <p:cNvSpPr/>
          <p:nvPr/>
        </p:nvSpPr>
        <p:spPr>
          <a:xfrm>
            <a:off x="8780901" y="3429000"/>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16" name="Oval 15">
            <a:extLst>
              <a:ext uri="{FF2B5EF4-FFF2-40B4-BE49-F238E27FC236}">
                <a16:creationId xmlns:a16="http://schemas.microsoft.com/office/drawing/2014/main" id="{E9505895-6024-446A-B7CB-986886D8AE4F}"/>
              </a:ext>
            </a:extLst>
          </p:cNvPr>
          <p:cNvSpPr/>
          <p:nvPr/>
        </p:nvSpPr>
        <p:spPr>
          <a:xfrm>
            <a:off x="10587267" y="517892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17" name="Rectangle: Rounded Corners 16">
            <a:extLst>
              <a:ext uri="{FF2B5EF4-FFF2-40B4-BE49-F238E27FC236}">
                <a16:creationId xmlns:a16="http://schemas.microsoft.com/office/drawing/2014/main" id="{F3C231A2-E452-4B5B-9EE5-6434C5FE4DF7}"/>
              </a:ext>
            </a:extLst>
          </p:cNvPr>
          <p:cNvSpPr/>
          <p:nvPr/>
        </p:nvSpPr>
        <p:spPr>
          <a:xfrm>
            <a:off x="8938728" y="3775876"/>
            <a:ext cx="3034198" cy="8532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293379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C69291-D8E1-4D7A-A230-AD65E87E82C9}"/>
              </a:ext>
            </a:extLst>
          </p:cNvPr>
          <p:cNvGrpSpPr/>
          <p:nvPr/>
        </p:nvGrpSpPr>
        <p:grpSpPr>
          <a:xfrm>
            <a:off x="212702" y="1133856"/>
            <a:ext cx="11984030" cy="3744000"/>
            <a:chOff x="219455" y="1033272"/>
            <a:chExt cx="11984030" cy="3744000"/>
          </a:xfrm>
        </p:grpSpPr>
        <p:pic>
          <p:nvPicPr>
            <p:cNvPr id="3" name="Picture 2">
              <a:extLst>
                <a:ext uri="{FF2B5EF4-FFF2-40B4-BE49-F238E27FC236}">
                  <a16:creationId xmlns:a16="http://schemas.microsoft.com/office/drawing/2014/main" id="{97C7BC24-AE24-4142-92AD-BCD93FA0DFC6}"/>
                </a:ext>
              </a:extLst>
            </p:cNvPr>
            <p:cNvPicPr>
              <a:picLocks noChangeAspect="1"/>
            </p:cNvPicPr>
            <p:nvPr/>
          </p:nvPicPr>
          <p:blipFill rotWithShape="1">
            <a:blip r:embed="rId2">
              <a:extLst>
                <a:ext uri="{28A0092B-C50C-407E-A947-70E740481C1C}">
                  <a14:useLocalDpi xmlns:a14="http://schemas.microsoft.com/office/drawing/2010/main" val="0"/>
                </a:ext>
              </a:extLst>
            </a:blip>
            <a:srcRect l="48299" t="23200" r="12068" b="29867"/>
            <a:stretch/>
          </p:blipFill>
          <p:spPr>
            <a:xfrm>
              <a:off x="219455" y="1033272"/>
              <a:ext cx="5616001" cy="3744000"/>
            </a:xfrm>
            <a:prstGeom prst="rect">
              <a:avLst/>
            </a:prstGeom>
          </p:spPr>
        </p:pic>
        <p:pic>
          <p:nvPicPr>
            <p:cNvPr id="8" name="Picture 7">
              <a:extLst>
                <a:ext uri="{FF2B5EF4-FFF2-40B4-BE49-F238E27FC236}">
                  <a16:creationId xmlns:a16="http://schemas.microsoft.com/office/drawing/2014/main" id="{9227EED7-DBB2-4DF9-80F0-E74B95469771}"/>
                </a:ext>
              </a:extLst>
            </p:cNvPr>
            <p:cNvPicPr>
              <a:picLocks noChangeAspect="1"/>
            </p:cNvPicPr>
            <p:nvPr/>
          </p:nvPicPr>
          <p:blipFill rotWithShape="1">
            <a:blip r:embed="rId3">
              <a:extLst>
                <a:ext uri="{28A0092B-C50C-407E-A947-70E740481C1C}">
                  <a14:useLocalDpi xmlns:a14="http://schemas.microsoft.com/office/drawing/2010/main" val="0"/>
                </a:ext>
              </a:extLst>
            </a:blip>
            <a:srcRect l="43195" t="24533" r="17023" b="28667"/>
            <a:stretch/>
          </p:blipFill>
          <p:spPr>
            <a:xfrm>
              <a:off x="6550150" y="1033272"/>
              <a:ext cx="5653335" cy="3744000"/>
            </a:xfrm>
            <a:prstGeom prst="rect">
              <a:avLst/>
            </a:prstGeom>
          </p:spPr>
        </p:pic>
      </p:grpSp>
      <p:grpSp>
        <p:nvGrpSpPr>
          <p:cNvPr id="2" name="Group 1">
            <a:extLst>
              <a:ext uri="{FF2B5EF4-FFF2-40B4-BE49-F238E27FC236}">
                <a16:creationId xmlns:a16="http://schemas.microsoft.com/office/drawing/2014/main" id="{DA6FBD69-E143-4AC5-A226-6F34545285AA}"/>
              </a:ext>
            </a:extLst>
          </p:cNvPr>
          <p:cNvGrpSpPr/>
          <p:nvPr/>
        </p:nvGrpSpPr>
        <p:grpSpPr>
          <a:xfrm>
            <a:off x="1352248" y="158773"/>
            <a:ext cx="9483061" cy="584775"/>
            <a:chOff x="1352248" y="158773"/>
            <a:chExt cx="9483061" cy="584775"/>
          </a:xfrm>
        </p:grpSpPr>
        <p:grpSp>
          <p:nvGrpSpPr>
            <p:cNvPr id="4" name="Group 3">
              <a:extLst>
                <a:ext uri="{FF2B5EF4-FFF2-40B4-BE49-F238E27FC236}">
                  <a16:creationId xmlns:a16="http://schemas.microsoft.com/office/drawing/2014/main" id="{891CC65E-6E93-4FB2-B06F-960B4D87C2D1}"/>
                </a:ext>
              </a:extLst>
            </p:cNvPr>
            <p:cNvGrpSpPr/>
            <p:nvPr/>
          </p:nvGrpSpPr>
          <p:grpSpPr>
            <a:xfrm>
              <a:off x="1352248" y="158773"/>
              <a:ext cx="3134415" cy="584775"/>
              <a:chOff x="1477549" y="-5415"/>
              <a:chExt cx="3134415" cy="584775"/>
            </a:xfrm>
          </p:grpSpPr>
          <p:sp>
            <p:nvSpPr>
              <p:cNvPr id="5" name="Rectangle: Rounded Corners 4">
                <a:extLst>
                  <a:ext uri="{FF2B5EF4-FFF2-40B4-BE49-F238E27FC236}">
                    <a16:creationId xmlns:a16="http://schemas.microsoft.com/office/drawing/2014/main" id="{D8699EC2-B673-46EE-AE51-D54615C9A826}"/>
                  </a:ext>
                </a:extLst>
              </p:cNvPr>
              <p:cNvSpPr/>
              <p:nvPr/>
            </p:nvSpPr>
            <p:spPr>
              <a:xfrm>
                <a:off x="1477549" y="19926"/>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6" name="Rectangle 5">
                <a:extLst>
                  <a:ext uri="{FF2B5EF4-FFF2-40B4-BE49-F238E27FC236}">
                    <a16:creationId xmlns:a16="http://schemas.microsoft.com/office/drawing/2014/main" id="{A1EFFC55-6B86-4E6F-8C7F-9F7F5C2D22F5}"/>
                  </a:ext>
                </a:extLst>
              </p:cNvPr>
              <p:cNvSpPr/>
              <p:nvPr/>
            </p:nvSpPr>
            <p:spPr>
              <a:xfrm>
                <a:off x="1650029" y="-5415"/>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Company</a:t>
                </a:r>
              </a:p>
            </p:txBody>
          </p:sp>
        </p:grpSp>
        <p:grpSp>
          <p:nvGrpSpPr>
            <p:cNvPr id="9" name="Group 8">
              <a:extLst>
                <a:ext uri="{FF2B5EF4-FFF2-40B4-BE49-F238E27FC236}">
                  <a16:creationId xmlns:a16="http://schemas.microsoft.com/office/drawing/2014/main" id="{2B365DA7-38AB-418A-AEE8-21281CB2B6CA}"/>
                </a:ext>
              </a:extLst>
            </p:cNvPr>
            <p:cNvGrpSpPr/>
            <p:nvPr/>
          </p:nvGrpSpPr>
          <p:grpSpPr>
            <a:xfrm>
              <a:off x="7700894" y="158773"/>
              <a:ext cx="3134415" cy="584775"/>
              <a:chOff x="1477549" y="-5415"/>
              <a:chExt cx="3134415" cy="584775"/>
            </a:xfrm>
          </p:grpSpPr>
          <p:sp>
            <p:nvSpPr>
              <p:cNvPr id="10" name="Rectangle: Rounded Corners 9">
                <a:extLst>
                  <a:ext uri="{FF2B5EF4-FFF2-40B4-BE49-F238E27FC236}">
                    <a16:creationId xmlns:a16="http://schemas.microsoft.com/office/drawing/2014/main" id="{853613B2-62D6-4A34-838D-5494E4D1C5C3}"/>
                  </a:ext>
                </a:extLst>
              </p:cNvPr>
              <p:cNvSpPr/>
              <p:nvPr/>
            </p:nvSpPr>
            <p:spPr>
              <a:xfrm>
                <a:off x="1477549" y="19926"/>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11" name="Rectangle 10">
                <a:extLst>
                  <a:ext uri="{FF2B5EF4-FFF2-40B4-BE49-F238E27FC236}">
                    <a16:creationId xmlns:a16="http://schemas.microsoft.com/office/drawing/2014/main" id="{6FBAE725-F53B-42C4-A5C5-67E18BDC9359}"/>
                  </a:ext>
                </a:extLst>
              </p:cNvPr>
              <p:cNvSpPr/>
              <p:nvPr/>
            </p:nvSpPr>
            <p:spPr>
              <a:xfrm>
                <a:off x="1650029" y="-5415"/>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Cost Center</a:t>
                </a:r>
              </a:p>
            </p:txBody>
          </p:sp>
        </p:grpSp>
      </p:grpSp>
      <p:sp>
        <p:nvSpPr>
          <p:cNvPr id="13" name="Rectangle: Rounded Corners 12">
            <a:extLst>
              <a:ext uri="{FF2B5EF4-FFF2-40B4-BE49-F238E27FC236}">
                <a16:creationId xmlns:a16="http://schemas.microsoft.com/office/drawing/2014/main" id="{242456A7-1476-3C1B-3F13-B123739E4998}"/>
              </a:ext>
            </a:extLst>
          </p:cNvPr>
          <p:cNvSpPr/>
          <p:nvPr/>
        </p:nvSpPr>
        <p:spPr>
          <a:xfrm>
            <a:off x="931487" y="1838130"/>
            <a:ext cx="2259582" cy="167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14" name="Rectangle: Rounded Corners 13">
            <a:extLst>
              <a:ext uri="{FF2B5EF4-FFF2-40B4-BE49-F238E27FC236}">
                <a16:creationId xmlns:a16="http://schemas.microsoft.com/office/drawing/2014/main" id="{065849BA-53F0-D8E8-CF97-00C5FFBD5BB7}"/>
              </a:ext>
            </a:extLst>
          </p:cNvPr>
          <p:cNvSpPr/>
          <p:nvPr/>
        </p:nvSpPr>
        <p:spPr>
          <a:xfrm>
            <a:off x="7287766" y="1831911"/>
            <a:ext cx="2259582" cy="167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121974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1B3EB1D-8ABE-40CC-ACEA-FCD9D23FA669}"/>
              </a:ext>
            </a:extLst>
          </p:cNvPr>
          <p:cNvGrpSpPr/>
          <p:nvPr/>
        </p:nvGrpSpPr>
        <p:grpSpPr>
          <a:xfrm>
            <a:off x="1460703" y="172816"/>
            <a:ext cx="9411185" cy="584775"/>
            <a:chOff x="1460703" y="172816"/>
            <a:chExt cx="9411185" cy="584775"/>
          </a:xfrm>
        </p:grpSpPr>
        <p:grpSp>
          <p:nvGrpSpPr>
            <p:cNvPr id="3" name="Group 2">
              <a:extLst>
                <a:ext uri="{FF2B5EF4-FFF2-40B4-BE49-F238E27FC236}">
                  <a16:creationId xmlns:a16="http://schemas.microsoft.com/office/drawing/2014/main" id="{6057AFCB-E235-498A-96D7-A795449D615F}"/>
                </a:ext>
              </a:extLst>
            </p:cNvPr>
            <p:cNvGrpSpPr/>
            <p:nvPr/>
          </p:nvGrpSpPr>
          <p:grpSpPr>
            <a:xfrm>
              <a:off x="1460703" y="172816"/>
              <a:ext cx="3134415" cy="584775"/>
              <a:chOff x="1477549" y="-5415"/>
              <a:chExt cx="3134415" cy="584775"/>
            </a:xfrm>
          </p:grpSpPr>
          <p:sp>
            <p:nvSpPr>
              <p:cNvPr id="4" name="Rectangle: Rounded Corners 3">
                <a:extLst>
                  <a:ext uri="{FF2B5EF4-FFF2-40B4-BE49-F238E27FC236}">
                    <a16:creationId xmlns:a16="http://schemas.microsoft.com/office/drawing/2014/main" id="{E188708F-3328-458B-9712-0D2E42F56A77}"/>
                  </a:ext>
                </a:extLst>
              </p:cNvPr>
              <p:cNvSpPr/>
              <p:nvPr/>
            </p:nvSpPr>
            <p:spPr>
              <a:xfrm>
                <a:off x="1477549" y="19926"/>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5" name="Rectangle 4">
                <a:extLst>
                  <a:ext uri="{FF2B5EF4-FFF2-40B4-BE49-F238E27FC236}">
                    <a16:creationId xmlns:a16="http://schemas.microsoft.com/office/drawing/2014/main" id="{60C12EDE-DFFF-4305-BFB1-E253BF52893E}"/>
                  </a:ext>
                </a:extLst>
              </p:cNvPr>
              <p:cNvSpPr/>
              <p:nvPr/>
            </p:nvSpPr>
            <p:spPr>
              <a:xfrm>
                <a:off x="1650029" y="-5415"/>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Account</a:t>
                </a:r>
              </a:p>
            </p:txBody>
          </p:sp>
        </p:grpSp>
        <p:grpSp>
          <p:nvGrpSpPr>
            <p:cNvPr id="7" name="Group 6">
              <a:extLst>
                <a:ext uri="{FF2B5EF4-FFF2-40B4-BE49-F238E27FC236}">
                  <a16:creationId xmlns:a16="http://schemas.microsoft.com/office/drawing/2014/main" id="{B6EFF6A7-B54D-4898-8755-A431D469782B}"/>
                </a:ext>
              </a:extLst>
            </p:cNvPr>
            <p:cNvGrpSpPr/>
            <p:nvPr/>
          </p:nvGrpSpPr>
          <p:grpSpPr>
            <a:xfrm>
              <a:off x="7737473" y="172816"/>
              <a:ext cx="3134415" cy="584775"/>
              <a:chOff x="1477549" y="-5415"/>
              <a:chExt cx="3134415" cy="584775"/>
            </a:xfrm>
          </p:grpSpPr>
          <p:sp>
            <p:nvSpPr>
              <p:cNvPr id="8" name="Rectangle: Rounded Corners 7">
                <a:extLst>
                  <a:ext uri="{FF2B5EF4-FFF2-40B4-BE49-F238E27FC236}">
                    <a16:creationId xmlns:a16="http://schemas.microsoft.com/office/drawing/2014/main" id="{40798FFF-0520-49C1-8485-A7D70D5FA523}"/>
                  </a:ext>
                </a:extLst>
              </p:cNvPr>
              <p:cNvSpPr/>
              <p:nvPr/>
            </p:nvSpPr>
            <p:spPr>
              <a:xfrm>
                <a:off x="1477549" y="19926"/>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9" name="Rectangle 8">
                <a:extLst>
                  <a:ext uri="{FF2B5EF4-FFF2-40B4-BE49-F238E27FC236}">
                    <a16:creationId xmlns:a16="http://schemas.microsoft.com/office/drawing/2014/main" id="{EBB45D3A-6F69-40C4-88DE-7710B1F555BA}"/>
                  </a:ext>
                </a:extLst>
              </p:cNvPr>
              <p:cNvSpPr/>
              <p:nvPr/>
            </p:nvSpPr>
            <p:spPr>
              <a:xfrm>
                <a:off x="1650029" y="-5415"/>
                <a:ext cx="2789454" cy="58477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Sub Account</a:t>
                </a:r>
              </a:p>
            </p:txBody>
          </p:sp>
        </p:grpSp>
      </p:grpSp>
      <p:sp>
        <p:nvSpPr>
          <p:cNvPr id="13" name="TextBox 12">
            <a:extLst>
              <a:ext uri="{FF2B5EF4-FFF2-40B4-BE49-F238E27FC236}">
                <a16:creationId xmlns:a16="http://schemas.microsoft.com/office/drawing/2014/main" id="{D2462A11-0C8B-4D36-8E5A-F74CF7AE28C5}"/>
              </a:ext>
            </a:extLst>
          </p:cNvPr>
          <p:cNvSpPr txBox="1"/>
          <p:nvPr/>
        </p:nvSpPr>
        <p:spPr>
          <a:xfrm>
            <a:off x="86972" y="5086546"/>
            <a:ext cx="5881877"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Enter the range of values to be included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children</a:t>
            </a:r>
            <a:r>
              <a:rPr lang="en-US" dirty="0">
                <a:latin typeface="Times New Roman" panose="02020603050405020304" pitchFamily="18" charset="0"/>
                <a:cs typeface="Times New Roman" panose="02020603050405020304" pitchFamily="18" charset="0"/>
              </a:rPr>
              <a:t> under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parent</a:t>
            </a:r>
            <a:r>
              <a:rPr lang="en-US" dirty="0">
                <a:latin typeface="Times New Roman" panose="02020603050405020304" pitchFamily="18" charset="0"/>
                <a:cs typeface="Times New Roman" panose="02020603050405020304" pitchFamily="18" charset="0"/>
              </a:rPr>
              <a:t> account.</a:t>
            </a:r>
          </a:p>
        </p:txBody>
      </p:sp>
      <p:sp>
        <p:nvSpPr>
          <p:cNvPr id="15" name="TextBox 14">
            <a:extLst>
              <a:ext uri="{FF2B5EF4-FFF2-40B4-BE49-F238E27FC236}">
                <a16:creationId xmlns:a16="http://schemas.microsoft.com/office/drawing/2014/main" id="{34562FD3-56EF-4DEA-91D1-0ADA7C4A6090}"/>
              </a:ext>
            </a:extLst>
          </p:cNvPr>
          <p:cNvSpPr txBox="1"/>
          <p:nvPr/>
        </p:nvSpPr>
        <p:spPr>
          <a:xfrm>
            <a:off x="6504332" y="5086546"/>
            <a:ext cx="6099048" cy="369332"/>
          </a:xfrm>
          <a:prstGeom prst="rect">
            <a:avLst/>
          </a:prstGeom>
          <a:noFill/>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Select the Account you will create a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sub-account</a:t>
            </a:r>
            <a:r>
              <a:rPr lang="en-US" dirty="0">
                <a:solidFill>
                  <a:srgbClr val="000000"/>
                </a:solidFill>
                <a:latin typeface="Times New Roman" panose="02020603050405020304" pitchFamily="18" charset="0"/>
                <a:cs typeface="Times New Roman" panose="02020603050405020304" pitchFamily="18" charset="0"/>
              </a:rPr>
              <a:t> on.</a:t>
            </a:r>
          </a:p>
        </p:txBody>
      </p:sp>
      <p:grpSp>
        <p:nvGrpSpPr>
          <p:cNvPr id="12" name="Group 11">
            <a:extLst>
              <a:ext uri="{FF2B5EF4-FFF2-40B4-BE49-F238E27FC236}">
                <a16:creationId xmlns:a16="http://schemas.microsoft.com/office/drawing/2014/main" id="{6AA846FE-3376-4DA1-853F-7BDD90D0FB2A}"/>
              </a:ext>
            </a:extLst>
          </p:cNvPr>
          <p:cNvGrpSpPr/>
          <p:nvPr/>
        </p:nvGrpSpPr>
        <p:grpSpPr>
          <a:xfrm>
            <a:off x="223624" y="1160881"/>
            <a:ext cx="11744752" cy="3744000"/>
            <a:chOff x="223624" y="1160881"/>
            <a:chExt cx="11744752" cy="3744000"/>
          </a:xfrm>
        </p:grpSpPr>
        <p:pic>
          <p:nvPicPr>
            <p:cNvPr id="17" name="Picture 16">
              <a:extLst>
                <a:ext uri="{FF2B5EF4-FFF2-40B4-BE49-F238E27FC236}">
                  <a16:creationId xmlns:a16="http://schemas.microsoft.com/office/drawing/2014/main" id="{834B2E95-C8AE-4E42-9946-B7808FCA0A61}"/>
                </a:ext>
              </a:extLst>
            </p:cNvPr>
            <p:cNvPicPr>
              <a:picLocks noChangeAspect="1"/>
            </p:cNvPicPr>
            <p:nvPr/>
          </p:nvPicPr>
          <p:blipFill>
            <a:blip r:embed="rId2"/>
            <a:stretch>
              <a:fillRect/>
            </a:stretch>
          </p:blipFill>
          <p:spPr>
            <a:xfrm>
              <a:off x="223624" y="1160881"/>
              <a:ext cx="5608572" cy="3744000"/>
            </a:xfrm>
            <a:prstGeom prst="rect">
              <a:avLst/>
            </a:prstGeom>
          </p:spPr>
        </p:pic>
        <p:pic>
          <p:nvPicPr>
            <p:cNvPr id="11" name="Picture 10">
              <a:extLst>
                <a:ext uri="{FF2B5EF4-FFF2-40B4-BE49-F238E27FC236}">
                  <a16:creationId xmlns:a16="http://schemas.microsoft.com/office/drawing/2014/main" id="{FF708584-206B-4700-9BBC-4CCC0B358385}"/>
                </a:ext>
              </a:extLst>
            </p:cNvPr>
            <p:cNvPicPr>
              <a:picLocks noChangeAspect="1"/>
            </p:cNvPicPr>
            <p:nvPr/>
          </p:nvPicPr>
          <p:blipFill>
            <a:blip r:embed="rId3"/>
            <a:stretch>
              <a:fillRect/>
            </a:stretch>
          </p:blipFill>
          <p:spPr>
            <a:xfrm>
              <a:off x="6367233" y="1160881"/>
              <a:ext cx="5601143" cy="3744000"/>
            </a:xfrm>
            <a:prstGeom prst="rect">
              <a:avLst/>
            </a:prstGeom>
          </p:spPr>
        </p:pic>
      </p:grpSp>
      <p:sp>
        <p:nvSpPr>
          <p:cNvPr id="2" name="Rectangle: Rounded Corners 1">
            <a:extLst>
              <a:ext uri="{FF2B5EF4-FFF2-40B4-BE49-F238E27FC236}">
                <a16:creationId xmlns:a16="http://schemas.microsoft.com/office/drawing/2014/main" id="{D3DB73A7-653E-D4F1-A7CB-4FAAB65738BC}"/>
              </a:ext>
            </a:extLst>
          </p:cNvPr>
          <p:cNvSpPr/>
          <p:nvPr/>
        </p:nvSpPr>
        <p:spPr>
          <a:xfrm>
            <a:off x="950148" y="1866123"/>
            <a:ext cx="2259582" cy="167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6" name="Rectangle: Rounded Corners 5">
            <a:extLst>
              <a:ext uri="{FF2B5EF4-FFF2-40B4-BE49-F238E27FC236}">
                <a16:creationId xmlns:a16="http://schemas.microsoft.com/office/drawing/2014/main" id="{9736FBE6-E40D-8FB9-FE9F-C90136265C6C}"/>
              </a:ext>
            </a:extLst>
          </p:cNvPr>
          <p:cNvSpPr/>
          <p:nvPr/>
        </p:nvSpPr>
        <p:spPr>
          <a:xfrm>
            <a:off x="7054428" y="1866123"/>
            <a:ext cx="2259582" cy="167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3018880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616F4-0B18-4A7E-9663-91D4CA8C66CE}"/>
              </a:ext>
            </a:extLst>
          </p:cNvPr>
          <p:cNvPicPr>
            <a:picLocks noChangeAspect="1"/>
          </p:cNvPicPr>
          <p:nvPr/>
        </p:nvPicPr>
        <p:blipFill rotWithShape="1">
          <a:blip r:embed="rId2">
            <a:extLst>
              <a:ext uri="{28A0092B-C50C-407E-A947-70E740481C1C}">
                <a14:useLocalDpi xmlns:a14="http://schemas.microsoft.com/office/drawing/2010/main" val="0"/>
              </a:ext>
            </a:extLst>
          </a:blip>
          <a:srcRect l="51970" t="16836" r="21212" b="38467"/>
          <a:stretch/>
        </p:blipFill>
        <p:spPr>
          <a:xfrm>
            <a:off x="314035" y="249381"/>
            <a:ext cx="3240000" cy="303750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31D558EC-5077-4632-83A3-0444A0925EC4}"/>
              </a:ext>
            </a:extLst>
          </p:cNvPr>
          <p:cNvPicPr>
            <a:picLocks noChangeAspect="1"/>
          </p:cNvPicPr>
          <p:nvPr/>
        </p:nvPicPr>
        <p:blipFill rotWithShape="1">
          <a:blip r:embed="rId3">
            <a:extLst>
              <a:ext uri="{28A0092B-C50C-407E-A947-70E740481C1C}">
                <a14:useLocalDpi xmlns:a14="http://schemas.microsoft.com/office/drawing/2010/main" val="0"/>
              </a:ext>
            </a:extLst>
          </a:blip>
          <a:srcRect l="51894" t="17105" r="21136" b="38586"/>
          <a:stretch/>
        </p:blipFill>
        <p:spPr>
          <a:xfrm>
            <a:off x="4394660" y="249381"/>
            <a:ext cx="3240000" cy="2994267"/>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BF1B570E-542C-4578-B328-60E0F2456615}"/>
              </a:ext>
            </a:extLst>
          </p:cNvPr>
          <p:cNvPicPr>
            <a:picLocks noChangeAspect="1"/>
          </p:cNvPicPr>
          <p:nvPr/>
        </p:nvPicPr>
        <p:blipFill rotWithShape="1">
          <a:blip r:embed="rId4">
            <a:extLst>
              <a:ext uri="{28A0092B-C50C-407E-A947-70E740481C1C}">
                <a14:useLocalDpi xmlns:a14="http://schemas.microsoft.com/office/drawing/2010/main" val="0"/>
              </a:ext>
            </a:extLst>
          </a:blip>
          <a:srcRect l="54167" t="18990" r="18863" b="36565"/>
          <a:stretch/>
        </p:blipFill>
        <p:spPr>
          <a:xfrm>
            <a:off x="8373685" y="249384"/>
            <a:ext cx="3240000" cy="3003371"/>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0871FFC-09DD-4576-9404-694F7A7C0FEA}"/>
              </a:ext>
            </a:extLst>
          </p:cNvPr>
          <p:cNvPicPr>
            <a:picLocks noChangeAspect="1"/>
          </p:cNvPicPr>
          <p:nvPr/>
        </p:nvPicPr>
        <p:blipFill rotWithShape="1">
          <a:blip r:embed="rId5">
            <a:extLst>
              <a:ext uri="{28A0092B-C50C-407E-A947-70E740481C1C}">
                <a14:useLocalDpi xmlns:a14="http://schemas.microsoft.com/office/drawing/2010/main" val="0"/>
              </a:ext>
            </a:extLst>
          </a:blip>
          <a:srcRect l="53105" t="20068" r="20001" b="35084"/>
          <a:stretch/>
        </p:blipFill>
        <p:spPr>
          <a:xfrm>
            <a:off x="4431606" y="3491348"/>
            <a:ext cx="3240000" cy="303921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7AE09FA-522B-4C52-B77D-4BF932B716D5}"/>
              </a:ext>
            </a:extLst>
          </p:cNvPr>
          <p:cNvPicPr>
            <a:picLocks noChangeAspect="1"/>
          </p:cNvPicPr>
          <p:nvPr/>
        </p:nvPicPr>
        <p:blipFill rotWithShape="1">
          <a:blip r:embed="rId6">
            <a:extLst>
              <a:ext uri="{28A0092B-C50C-407E-A947-70E740481C1C}">
                <a14:useLocalDpi xmlns:a14="http://schemas.microsoft.com/office/drawing/2010/main" val="0"/>
              </a:ext>
            </a:extLst>
          </a:blip>
          <a:srcRect l="52424" t="19798" r="20606" b="35757"/>
          <a:stretch/>
        </p:blipFill>
        <p:spPr>
          <a:xfrm>
            <a:off x="8410628" y="3491348"/>
            <a:ext cx="3240000" cy="300337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4C645FE-01BF-499C-A3AC-22B2BC218FF5}"/>
              </a:ext>
            </a:extLst>
          </p:cNvPr>
          <p:cNvPicPr>
            <a:picLocks noChangeAspect="1"/>
          </p:cNvPicPr>
          <p:nvPr/>
        </p:nvPicPr>
        <p:blipFill rotWithShape="1">
          <a:blip r:embed="rId7">
            <a:extLst>
              <a:ext uri="{28A0092B-C50C-407E-A947-70E740481C1C}">
                <a14:useLocalDpi xmlns:a14="http://schemas.microsoft.com/office/drawing/2010/main" val="0"/>
              </a:ext>
            </a:extLst>
          </a:blip>
          <a:srcRect l="53030" t="20202" r="20000" b="35219"/>
          <a:stretch/>
        </p:blipFill>
        <p:spPr>
          <a:xfrm>
            <a:off x="314035" y="3491345"/>
            <a:ext cx="3240000" cy="30124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109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55162" y="2475674"/>
            <a:ext cx="9144000" cy="950277"/>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2.Creating Calendar</a:t>
            </a:r>
          </a:p>
        </p:txBody>
      </p:sp>
    </p:spTree>
    <p:extLst>
      <p:ext uri="{BB962C8B-B14F-4D97-AF65-F5344CB8AC3E}">
        <p14:creationId xmlns:p14="http://schemas.microsoft.com/office/powerpoint/2010/main" val="389492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559" y="893860"/>
            <a:ext cx="4946171" cy="369332"/>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N: Setup → Financials → Calendars → Types</a:t>
            </a:r>
          </a:p>
        </p:txBody>
      </p:sp>
      <p:sp>
        <p:nvSpPr>
          <p:cNvPr id="4" name="TextBox 3"/>
          <p:cNvSpPr txBox="1"/>
          <p:nvPr/>
        </p:nvSpPr>
        <p:spPr>
          <a:xfrm>
            <a:off x="0" y="55996"/>
            <a:ext cx="4946171" cy="461665"/>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2400" dirty="0">
                <a:solidFill>
                  <a:schemeClr val="accent2">
                    <a:lumMod val="50000"/>
                  </a:schemeClr>
                </a:solidFill>
                <a:latin typeface="Playfair Display Bold"/>
              </a:rPr>
              <a:t>(A) Defining New Period Type: </a:t>
            </a:r>
          </a:p>
        </p:txBody>
      </p:sp>
      <p:sp>
        <p:nvSpPr>
          <p:cNvPr id="23" name="TextBox 22">
            <a:extLst>
              <a:ext uri="{FF2B5EF4-FFF2-40B4-BE49-F238E27FC236}">
                <a16:creationId xmlns:a16="http://schemas.microsoft.com/office/drawing/2014/main" id="{399689D5-FE37-4276-85F4-601FBB0E209A}"/>
              </a:ext>
            </a:extLst>
          </p:cNvPr>
          <p:cNvSpPr txBox="1"/>
          <p:nvPr/>
        </p:nvSpPr>
        <p:spPr>
          <a:xfrm>
            <a:off x="-44878" y="4185144"/>
            <a:ext cx="5339254" cy="369332"/>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N: Setup → Financials → Calendars → Accounting</a:t>
            </a:r>
          </a:p>
        </p:txBody>
      </p:sp>
      <p:sp>
        <p:nvSpPr>
          <p:cNvPr id="24" name="TextBox 23">
            <a:extLst>
              <a:ext uri="{FF2B5EF4-FFF2-40B4-BE49-F238E27FC236}">
                <a16:creationId xmlns:a16="http://schemas.microsoft.com/office/drawing/2014/main" id="{B4544E99-021C-4AC3-81F1-A785B8E322AF}"/>
              </a:ext>
            </a:extLst>
          </p:cNvPr>
          <p:cNvSpPr txBox="1"/>
          <p:nvPr/>
        </p:nvSpPr>
        <p:spPr>
          <a:xfrm>
            <a:off x="86119" y="3256958"/>
            <a:ext cx="4946171" cy="461665"/>
          </a:xfrm>
          <a:prstGeom prst="rect">
            <a:avLst/>
          </a:prstGeom>
          <a:noFill/>
        </p:spPr>
        <p:txBody>
          <a:bodyPr wrap="square" rtlCol="0">
            <a:spAutoFit/>
          </a:bodyPr>
          <a:lstStyle>
            <a:defPPr>
              <a:defRPr lang="en-US"/>
            </a:defPPr>
            <a:lvl1pPr>
              <a:defRPr sz="2400" b="1">
                <a:solidFill>
                  <a:schemeClr val="accent2">
                    <a:lumMod val="50000"/>
                  </a:schemeClr>
                </a:solidFill>
                <a:effectLst>
                  <a:outerShdw blurRad="38100" dist="38100" dir="2700000" algn="tl">
                    <a:srgbClr val="000000">
                      <a:alpha val="43137"/>
                    </a:srgbClr>
                  </a:outerShdw>
                </a:effectLst>
                <a:latin typeface="Playfair Display Bold"/>
                <a:cs typeface="Times New Roman" panose="02020603050405020304" pitchFamily="18" charset="0"/>
              </a:defRPr>
            </a:lvl1pPr>
          </a:lstStyle>
          <a:p>
            <a:r>
              <a:rPr lang="en-US" dirty="0"/>
              <a:t>(B) Creating New Calendar: </a:t>
            </a:r>
          </a:p>
        </p:txBody>
      </p:sp>
      <p:sp>
        <p:nvSpPr>
          <p:cNvPr id="25" name="TextBox 24">
            <a:extLst>
              <a:ext uri="{FF2B5EF4-FFF2-40B4-BE49-F238E27FC236}">
                <a16:creationId xmlns:a16="http://schemas.microsoft.com/office/drawing/2014/main" id="{DCEA11DD-5E8A-4670-9F6C-44C9C6BC6BC8}"/>
              </a:ext>
            </a:extLst>
          </p:cNvPr>
          <p:cNvSpPr txBox="1"/>
          <p:nvPr/>
        </p:nvSpPr>
        <p:spPr>
          <a:xfrm>
            <a:off x="86119" y="5343057"/>
            <a:ext cx="6105271"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Select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Adjustment</a:t>
            </a:r>
            <a:r>
              <a:rPr lang="en-US" sz="2000" dirty="0">
                <a:latin typeface="Times New Roman" panose="02020603050405020304" pitchFamily="18" charset="0"/>
                <a:cs typeface="Times New Roman" panose="02020603050405020304" pitchFamily="18" charset="0"/>
              </a:rPr>
              <a:t> Period</a:t>
            </a:r>
          </a:p>
        </p:txBody>
      </p:sp>
      <p:pic>
        <p:nvPicPr>
          <p:cNvPr id="28" name="Picture 27">
            <a:extLst>
              <a:ext uri="{FF2B5EF4-FFF2-40B4-BE49-F238E27FC236}">
                <a16:creationId xmlns:a16="http://schemas.microsoft.com/office/drawing/2014/main" id="{0112BAAC-AB8D-497F-8398-E823030B36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5962" l="1646" r="98742">
                        <a14:foregroundMark x1="6680" y1="12115" x2="37367" y2="52500"/>
                        <a14:foregroundMark x1="37367" y1="52500" x2="76767" y2="75962"/>
                        <a14:foregroundMark x1="76767" y1="75962" x2="77057" y2="75769"/>
                        <a14:foregroundMark x1="28751" y1="21346" x2="84318" y2="27692"/>
                        <a14:foregroundMark x1="43756" y1="12308" x2="88771" y2="15385"/>
                        <a14:foregroundMark x1="88771" y1="15385" x2="90223" y2="15192"/>
                        <a14:foregroundMark x1="93224" y1="18269" x2="96902" y2="76346"/>
                        <a14:foregroundMark x1="95934" y1="94231" x2="40368" y2="92885"/>
                        <a14:foregroundMark x1="26621" y1="83654" x2="5518" y2="77885"/>
                        <a14:foregroundMark x1="5518" y1="77885" x2="3098" y2="60385"/>
                        <a14:foregroundMark x1="3098" y1="60385" x2="4259" y2="8846"/>
                        <a14:foregroundMark x1="4259" y1="8846" x2="13843" y2="6154"/>
                        <a14:foregroundMark x1="13843" y1="6154" x2="50920" y2="7500"/>
                        <a14:foregroundMark x1="41045" y1="38077" x2="71926" y2="38269"/>
                        <a14:foregroundMark x1="71926" y1="38269" x2="88190" y2="38077"/>
                        <a14:foregroundMark x1="53340" y1="5000" x2="35334" y2="192"/>
                        <a14:foregroundMark x1="35334" y1="192" x2="7164" y2="2115"/>
                        <a14:foregroundMark x1="7164" y1="2115" x2="2614" y2="6346"/>
                        <a14:foregroundMark x1="2614" y1="6346" x2="581" y2="52500"/>
                        <a14:foregroundMark x1="581" y1="52500" x2="1742" y2="81923"/>
                        <a14:foregroundMark x1="1742" y1="81923" x2="1742" y2="81923"/>
                        <a14:foregroundMark x1="2904" y1="82308" x2="28654" y2="85577"/>
                        <a14:foregroundMark x1="28654" y1="85577" x2="28558" y2="85577"/>
                        <a14:foregroundMark x1="33301" y1="32692" x2="70184" y2="36923"/>
                        <a14:foregroundMark x1="46176" y1="17885" x2="63698" y2="18462"/>
                        <a14:foregroundMark x1="63698" y1="18462" x2="76089" y2="18269"/>
                        <a14:foregroundMark x1="76089" y1="18269" x2="76089" y2="18269"/>
                        <a14:foregroundMark x1="80058" y1="12500" x2="89642" y2="13462"/>
                        <a14:foregroundMark x1="89642" y1="13462" x2="98064" y2="12500"/>
                        <a14:foregroundMark x1="97386" y1="15385" x2="98742" y2="35192"/>
                        <a14:foregroundMark x1="7164" y1="54038" x2="22362" y2="50385"/>
                        <a14:foregroundMark x1="22362" y1="50385" x2="22362" y2="50385"/>
                        <a14:foregroundMark x1="16941" y1="55000" x2="26525" y2="52115"/>
                        <a14:foregroundMark x1="28945" y1="87500" x2="33591" y2="96731"/>
                        <a14:foregroundMark x1="33591" y1="96731" x2="40368" y2="95962"/>
                        <a14:foregroundMark x1="40368" y1="95962" x2="40368" y2="95962"/>
                      </a14:backgroundRemoval>
                    </a14:imgEffect>
                  </a14:imgLayer>
                </a14:imgProps>
              </a:ext>
            </a:extLst>
          </a:blip>
          <a:stretch>
            <a:fillRect/>
          </a:stretch>
        </p:blipFill>
        <p:spPr>
          <a:xfrm>
            <a:off x="5376672" y="3334648"/>
            <a:ext cx="6815328" cy="3430755"/>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261763B7-400D-4701-905C-D1379A7B78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67" b="96943" l="3007" r="97996">
                        <a14:foregroundMark x1="12361" y1="15284" x2="16927" y2="59825"/>
                        <a14:foregroundMark x1="9911" y1="10480" x2="46882" y2="4803"/>
                        <a14:foregroundMark x1="38307" y1="35371" x2="76726" y2="38646"/>
                        <a14:foregroundMark x1="76726" y1="38646" x2="88864" y2="38210"/>
                        <a14:foregroundMark x1="88864" y1="38210" x2="88976" y2="38210"/>
                        <a14:foregroundMark x1="94655" y1="30131" x2="94209" y2="87773"/>
                        <a14:foregroundMark x1="94209" y1="87773" x2="11136" y2="95197"/>
                        <a14:foregroundMark x1="11136" y1="95197" x2="3452" y2="86900"/>
                        <a14:foregroundMark x1="3452" y1="86900" x2="3898" y2="4148"/>
                        <a14:foregroundMark x1="3898" y1="4148" x2="15367" y2="44760"/>
                        <a14:foregroundMark x1="15367" y1="44760" x2="34633" y2="20961"/>
                        <a14:foregroundMark x1="34633" y1="20961" x2="32405" y2="33843"/>
                        <a14:foregroundMark x1="32405" y1="33843" x2="24944" y2="33843"/>
                        <a14:foregroundMark x1="24944" y1="33843" x2="27840" y2="54585"/>
                        <a14:foregroundMark x1="27840" y1="54585" x2="18374" y2="65502"/>
                        <a14:foregroundMark x1="18374" y1="65502" x2="11915" y2="58952"/>
                        <a14:foregroundMark x1="11915" y1="58952" x2="59243" y2="60480"/>
                        <a14:foregroundMark x1="59243" y1="60480" x2="45100" y2="43886"/>
                        <a14:foregroundMark x1="45100" y1="43886" x2="67595" y2="49127"/>
                        <a14:foregroundMark x1="67595" y1="49127" x2="88085" y2="46507"/>
                        <a14:foregroundMark x1="88085" y1="46507" x2="93318" y2="40175"/>
                        <a14:foregroundMark x1="93318" y1="40175" x2="93430" y2="28384"/>
                        <a14:foregroundMark x1="93430" y1="28384" x2="41537" y2="24236"/>
                        <a14:foregroundMark x1="41537" y1="24236" x2="58797" y2="12445"/>
                        <a14:foregroundMark x1="58797" y1="12445" x2="53341" y2="3057"/>
                        <a14:foregroundMark x1="53341" y1="3057" x2="10579" y2="437"/>
                        <a14:foregroundMark x1="10579" y1="437" x2="2561" y2="3712"/>
                        <a14:foregroundMark x1="2561" y1="3712" x2="1225" y2="19214"/>
                        <a14:foregroundMark x1="1225" y1="19214" x2="3118" y2="32751"/>
                        <a14:foregroundMark x1="3118" y1="32751" x2="3118" y2="32751"/>
                        <a14:foregroundMark x1="97105" y1="27074" x2="97996" y2="76419"/>
                        <a14:foregroundMark x1="94878" y1="25983" x2="97661" y2="25983"/>
                        <a14:foregroundMark x1="2895" y1="84716" x2="26615" y2="97162"/>
                        <a14:foregroundMark x1="26615" y1="97162" x2="62361" y2="96943"/>
                        <a14:foregroundMark x1="62361" y1="96943" x2="62472" y2="96725"/>
                        <a14:foregroundMark x1="62918" y1="11790" x2="62584" y2="24891"/>
                        <a14:foregroundMark x1="22717" y1="61354" x2="9243" y2="74672"/>
                        <a14:foregroundMark x1="9243" y1="74672" x2="17038" y2="70087"/>
                        <a14:foregroundMark x1="17038" y1="70087" x2="19265" y2="72271"/>
                        <a14:foregroundMark x1="17483" y1="66812" x2="15813" y2="72271"/>
                        <a14:foregroundMark x1="15479" y1="72707" x2="20824" y2="65939"/>
                        <a14:foregroundMark x1="16704" y1="70306" x2="24276" y2="67031"/>
                        <a14:foregroundMark x1="15924" y1="19651" x2="20824" y2="67467"/>
                        <a14:foregroundMark x1="25947" y1="23799" x2="31180" y2="57642"/>
                        <a14:foregroundMark x1="39310" y1="37336" x2="39755" y2="48690"/>
                      </a14:backgroundRemoval>
                    </a14:imgEffect>
                  </a14:imgLayer>
                </a14:imgProps>
              </a:ext>
            </a:extLst>
          </a:blip>
          <a:srcRect/>
          <a:stretch/>
        </p:blipFill>
        <p:spPr>
          <a:xfrm>
            <a:off x="5696918" y="0"/>
            <a:ext cx="6157070" cy="3140243"/>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5747CA6F-5298-0AFF-F5FF-F1D407D2901F}"/>
              </a:ext>
            </a:extLst>
          </p:cNvPr>
          <p:cNvSpPr/>
          <p:nvPr/>
        </p:nvSpPr>
        <p:spPr>
          <a:xfrm>
            <a:off x="7339904" y="6233485"/>
            <a:ext cx="4514083" cy="2651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30981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22566" y="1773077"/>
            <a:ext cx="7766936" cy="649317"/>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2800"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Track: </a:t>
            </a:r>
            <a:r>
              <a:rPr lang="en-US" sz="2800" dirty="0">
                <a:latin typeface="Times New Roman" panose="02020603050405020304" pitchFamily="18" charset="0"/>
                <a:ea typeface="Calibri" panose="020F0502020204030204" pitchFamily="34" charset="0"/>
                <a:cs typeface="Times New Roman" panose="02020603050405020304" pitchFamily="18" charset="0"/>
              </a:rPr>
              <a:t>Oracle Digital Accounting Specialist</a:t>
            </a:r>
          </a:p>
        </p:txBody>
      </p:sp>
      <p:pic>
        <p:nvPicPr>
          <p:cNvPr id="4" name="Picture 2">
            <a:extLst>
              <a:ext uri="{FF2B5EF4-FFF2-40B4-BE49-F238E27FC236}">
                <a16:creationId xmlns:a16="http://schemas.microsoft.com/office/drawing/2014/main" id="{F65A5865-8A05-4543-AD67-100B5C68F6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3858" y="-158839"/>
            <a:ext cx="2677211" cy="1507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A3DEC-0446-4652-ADFC-E31508764F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5" t="9896" r="8736" b="13021"/>
          <a:stretch/>
        </p:blipFill>
        <p:spPr>
          <a:xfrm>
            <a:off x="110931" y="0"/>
            <a:ext cx="1667070" cy="1551738"/>
          </a:xfrm>
          <a:prstGeom prst="rect">
            <a:avLst/>
          </a:prstGeom>
        </p:spPr>
      </p:pic>
      <p:sp>
        <p:nvSpPr>
          <p:cNvPr id="6" name="TextBox 5">
            <a:extLst>
              <a:ext uri="{FF2B5EF4-FFF2-40B4-BE49-F238E27FC236}">
                <a16:creationId xmlns:a16="http://schemas.microsoft.com/office/drawing/2014/main" id="{5DB02BCC-5A2C-46F7-9A40-B54971131431}"/>
              </a:ext>
            </a:extLst>
          </p:cNvPr>
          <p:cNvSpPr txBox="1"/>
          <p:nvPr/>
        </p:nvSpPr>
        <p:spPr>
          <a:xfrm>
            <a:off x="1322566" y="3429000"/>
            <a:ext cx="6103854" cy="522259"/>
          </a:xfrm>
          <a:prstGeom prst="rect">
            <a:avLst/>
          </a:prstGeom>
          <a:noFill/>
        </p:spPr>
        <p:txBody>
          <a:bodyPr wrap="square">
            <a:spAutoFit/>
          </a:bodyPr>
          <a:lstStyle/>
          <a:p>
            <a:pPr>
              <a:lnSpc>
                <a:spcPct val="107000"/>
              </a:lnSpc>
              <a:spcAft>
                <a:spcPts val="800"/>
              </a:spcAft>
            </a:pPr>
            <a:r>
              <a:rPr lang="en-US" sz="2800"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Instructor: </a:t>
            </a:r>
            <a:r>
              <a:rPr lang="en-US" sz="28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Mohamed Tarek</a:t>
            </a:r>
          </a:p>
        </p:txBody>
      </p:sp>
      <p:pic>
        <p:nvPicPr>
          <p:cNvPr id="15" name="Picture 14" descr="Next Academy – ERP Career Development">
            <a:extLst>
              <a:ext uri="{FF2B5EF4-FFF2-40B4-BE49-F238E27FC236}">
                <a16:creationId xmlns:a16="http://schemas.microsoft.com/office/drawing/2014/main" id="{53777967-D927-4F1F-AE96-6F6BB31667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26420" y="270137"/>
            <a:ext cx="1977438" cy="649317"/>
          </a:xfrm>
          <a:prstGeom prst="rect">
            <a:avLst/>
          </a:prstGeom>
          <a:noFill/>
          <a:ln>
            <a:noFill/>
          </a:ln>
        </p:spPr>
      </p:pic>
      <p:sp>
        <p:nvSpPr>
          <p:cNvPr id="17" name="TextBox 16">
            <a:extLst>
              <a:ext uri="{FF2B5EF4-FFF2-40B4-BE49-F238E27FC236}">
                <a16:creationId xmlns:a16="http://schemas.microsoft.com/office/drawing/2014/main" id="{BED1F776-4C39-43AA-B07A-59B5F7AE607F}"/>
              </a:ext>
            </a:extLst>
          </p:cNvPr>
          <p:cNvSpPr txBox="1"/>
          <p:nvPr/>
        </p:nvSpPr>
        <p:spPr>
          <a:xfrm>
            <a:off x="1322566" y="2664087"/>
            <a:ext cx="6108700" cy="523220"/>
          </a:xfrm>
          <a:prstGeom prst="rect">
            <a:avLst/>
          </a:prstGeom>
          <a:noFill/>
        </p:spPr>
        <p:txBody>
          <a:bodyPr wrap="square">
            <a:spAutoFit/>
          </a:bodyPr>
          <a:lstStyle/>
          <a:p>
            <a:r>
              <a:rPr lang="en-US" sz="2800"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Group Code</a:t>
            </a:r>
            <a:r>
              <a:rPr lang="en-US" sz="28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:NXT19_CAI2_ERP4_S2</a:t>
            </a:r>
            <a:endParaRPr lang="ar-EG" sz="28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51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A66862-07BE-49B1-801E-0971F88D51F7}"/>
              </a:ext>
            </a:extLst>
          </p:cNvPr>
          <p:cNvSpPr txBox="1"/>
          <p:nvPr/>
        </p:nvSpPr>
        <p:spPr>
          <a:xfrm>
            <a:off x="2893219" y="3013502"/>
            <a:ext cx="6405562" cy="830997"/>
          </a:xfrm>
          <a:prstGeom prst="rect">
            <a:avLst/>
          </a:prstGeom>
          <a:noFill/>
        </p:spPr>
        <p:txBody>
          <a:bodyPr wrap="square">
            <a:spAutoFit/>
          </a:bodyPr>
          <a:lstStyle/>
          <a:p>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3- Defining</a:t>
            </a:r>
            <a:r>
              <a:rPr lang="en-US" sz="1800" b="1" i="0" dirty="0">
                <a:solidFill>
                  <a:srgbClr val="365F91"/>
                </a:solidFill>
                <a:effectLst/>
                <a:latin typeface="TrebuchetMS-Bold"/>
              </a:rPr>
              <a:t> </a:t>
            </a: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Currencies</a:t>
            </a:r>
            <a:r>
              <a:rPr lang="en-US" dirty="0"/>
              <a:t> </a:t>
            </a:r>
            <a:endParaRPr lang="ar-EG" dirty="0"/>
          </a:p>
        </p:txBody>
      </p:sp>
    </p:spTree>
    <p:extLst>
      <p:ext uri="{BB962C8B-B14F-4D97-AF65-F5344CB8AC3E}">
        <p14:creationId xmlns:p14="http://schemas.microsoft.com/office/powerpoint/2010/main" val="2328873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F773F-E78A-4835-82A6-78D7E6A4298D}"/>
              </a:ext>
            </a:extLst>
          </p:cNvPr>
          <p:cNvPicPr>
            <a:picLocks noChangeAspect="1"/>
          </p:cNvPicPr>
          <p:nvPr/>
        </p:nvPicPr>
        <p:blipFill rotWithShape="1">
          <a:blip r:embed="rId2"/>
          <a:srcRect l="6293" t="25555" r="63448" b="31667"/>
          <a:stretch/>
        </p:blipFill>
        <p:spPr>
          <a:xfrm>
            <a:off x="7086349" y="230832"/>
            <a:ext cx="3929062" cy="3127005"/>
          </a:xfrm>
          <a:prstGeom prst="rect">
            <a:avLst/>
          </a:prstGeom>
        </p:spPr>
      </p:pic>
      <p:sp>
        <p:nvSpPr>
          <p:cNvPr id="7" name="TextBox 6">
            <a:extLst>
              <a:ext uri="{FF2B5EF4-FFF2-40B4-BE49-F238E27FC236}">
                <a16:creationId xmlns:a16="http://schemas.microsoft.com/office/drawing/2014/main" id="{B5E2E882-BFC7-42F9-B76D-7C0332307994}"/>
              </a:ext>
            </a:extLst>
          </p:cNvPr>
          <p:cNvSpPr txBox="1"/>
          <p:nvPr/>
        </p:nvSpPr>
        <p:spPr>
          <a:xfrm>
            <a:off x="371475" y="1297543"/>
            <a:ext cx="5314950"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 Setup-&gt; Currencies-&gt; Define</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D8B212C-D84C-47C1-A61C-AD3619711F02}"/>
              </a:ext>
            </a:extLst>
          </p:cNvPr>
          <p:cNvSpPr txBox="1"/>
          <p:nvPr/>
        </p:nvSpPr>
        <p:spPr>
          <a:xfrm>
            <a:off x="542925" y="4135398"/>
            <a:ext cx="2038350"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Enabled</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5EB009-DE7A-43B3-A3B0-F74E888279B3}"/>
              </a:ext>
            </a:extLst>
          </p:cNvPr>
          <p:cNvSpPr txBox="1"/>
          <p:nvPr/>
        </p:nvSpPr>
        <p:spPr>
          <a:xfrm>
            <a:off x="190500" y="0"/>
            <a:ext cx="6105524" cy="461665"/>
          </a:xfrm>
          <a:prstGeom prst="rect">
            <a:avLst/>
          </a:prstGeom>
        </p:spPr>
        <p:txBody>
          <a:bodyPr vert="horz" lIns="91440" tIns="45720" rIns="91440" bIns="45720" rtlCol="0" anchor="t">
            <a:normAutofit fontScale="92500" lnSpcReduction="10000"/>
          </a:bodyPr>
          <a:lstStyle>
            <a:defPPr>
              <a:defRPr lang="en-US"/>
            </a:defPPr>
            <a:lvl1pPr>
              <a:spcBef>
                <a:spcPct val="0"/>
              </a:spcBef>
              <a:defRPr sz="2800" b="1">
                <a:solidFill>
                  <a:srgbClr val="262262"/>
                </a:solidFill>
                <a:effectLst>
                  <a:outerShdw blurRad="38100" dist="38100" dir="2700000" algn="tl">
                    <a:srgbClr val="000000">
                      <a:alpha val="43137"/>
                    </a:srgbClr>
                  </a:outerShdw>
                </a:effectLst>
                <a:latin typeface="Playfair Display Bold" pitchFamily="34" charset="0"/>
              </a:defRPr>
            </a:lvl1pPr>
          </a:lstStyle>
          <a:p>
            <a:r>
              <a:rPr lang="en-US" dirty="0"/>
              <a:t>define a new currency </a:t>
            </a:r>
            <a:endParaRPr lang="ar-EG" dirty="0"/>
          </a:p>
        </p:txBody>
      </p:sp>
      <p:pic>
        <p:nvPicPr>
          <p:cNvPr id="4" name="Picture 3">
            <a:extLst>
              <a:ext uri="{FF2B5EF4-FFF2-40B4-BE49-F238E27FC236}">
                <a16:creationId xmlns:a16="http://schemas.microsoft.com/office/drawing/2014/main" id="{5F669364-05CD-4A83-8365-6F37BCB5063A}"/>
              </a:ext>
            </a:extLst>
          </p:cNvPr>
          <p:cNvPicPr>
            <a:picLocks noChangeAspect="1"/>
          </p:cNvPicPr>
          <p:nvPr/>
        </p:nvPicPr>
        <p:blipFill>
          <a:blip r:embed="rId3"/>
          <a:stretch>
            <a:fillRect/>
          </a:stretch>
        </p:blipFill>
        <p:spPr>
          <a:xfrm>
            <a:off x="6505576" y="3662794"/>
            <a:ext cx="5686423" cy="2892168"/>
          </a:xfrm>
          <a:prstGeom prst="rect">
            <a:avLst/>
          </a:prstGeom>
        </p:spPr>
      </p:pic>
      <p:sp>
        <p:nvSpPr>
          <p:cNvPr id="2" name="Oval 1">
            <a:extLst>
              <a:ext uri="{FF2B5EF4-FFF2-40B4-BE49-F238E27FC236}">
                <a16:creationId xmlns:a16="http://schemas.microsoft.com/office/drawing/2014/main" id="{71044611-326D-9461-2B8D-2A671E97C8E6}"/>
              </a:ext>
            </a:extLst>
          </p:cNvPr>
          <p:cNvSpPr/>
          <p:nvPr/>
        </p:nvSpPr>
        <p:spPr>
          <a:xfrm>
            <a:off x="10823510" y="4144729"/>
            <a:ext cx="634481" cy="4616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24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2538762"/>
            <a:ext cx="8596668" cy="697941"/>
          </a:xfrm>
        </p:spPr>
        <p:txBody>
          <a:bodyPr>
            <a:no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4- Accounting Setup</a:t>
            </a:r>
            <a:endParaRPr lang="en-US" sz="4800"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298356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3736" y="3567795"/>
            <a:ext cx="459787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create Legal Entity</a:t>
            </a:r>
            <a:r>
              <a:rPr lang="en-US" sz="2000" dirty="0">
                <a:latin typeface="Times New Roman" panose="02020603050405020304" pitchFamily="18" charset="0"/>
                <a:cs typeface="Times New Roman" panose="02020603050405020304" pitchFamily="18" charset="0"/>
              </a:rPr>
              <a:t>” button </a:t>
            </a:r>
          </a:p>
        </p:txBody>
      </p:sp>
      <p:pic>
        <p:nvPicPr>
          <p:cNvPr id="7" name="Picture 6"/>
          <p:cNvPicPr>
            <a:picLocks noChangeAspect="1"/>
          </p:cNvPicPr>
          <p:nvPr/>
        </p:nvPicPr>
        <p:blipFill>
          <a:blip r:embed="rId2"/>
          <a:stretch>
            <a:fillRect/>
          </a:stretch>
        </p:blipFill>
        <p:spPr>
          <a:xfrm>
            <a:off x="6164092" y="3618000"/>
            <a:ext cx="6027907" cy="3240000"/>
          </a:xfrm>
          <a:prstGeom prst="rect">
            <a:avLst/>
          </a:prstGeom>
          <a:ln>
            <a:noFill/>
          </a:ln>
          <a:effectLst>
            <a:outerShdw blurRad="190500" algn="tl" rotWithShape="0">
              <a:srgbClr val="000000">
                <a:alpha val="70000"/>
              </a:srgbClr>
            </a:outerShdw>
          </a:effectLst>
        </p:spPr>
      </p:pic>
      <p:sp>
        <p:nvSpPr>
          <p:cNvPr id="11" name="Oval 10"/>
          <p:cNvSpPr/>
          <p:nvPr/>
        </p:nvSpPr>
        <p:spPr>
          <a:xfrm>
            <a:off x="6128796" y="5388519"/>
            <a:ext cx="1502493"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60E41B-1E87-4C10-8F47-EE305066EC52}"/>
              </a:ext>
            </a:extLst>
          </p:cNvPr>
          <p:cNvPicPr>
            <a:picLocks noChangeAspect="1"/>
          </p:cNvPicPr>
          <p:nvPr/>
        </p:nvPicPr>
        <p:blipFill>
          <a:blip r:embed="rId3"/>
          <a:stretch>
            <a:fillRect/>
          </a:stretch>
        </p:blipFill>
        <p:spPr>
          <a:xfrm>
            <a:off x="7156079" y="66581"/>
            <a:ext cx="4234431" cy="3362419"/>
          </a:xfrm>
          <a:prstGeom prst="rect">
            <a:avLst/>
          </a:prstGeom>
        </p:spPr>
      </p:pic>
      <p:sp>
        <p:nvSpPr>
          <p:cNvPr id="13" name="TextBox 12">
            <a:extLst>
              <a:ext uri="{FF2B5EF4-FFF2-40B4-BE49-F238E27FC236}">
                <a16:creationId xmlns:a16="http://schemas.microsoft.com/office/drawing/2014/main" id="{862EBCB1-342B-4D26-A392-C39D64272752}"/>
              </a:ext>
            </a:extLst>
          </p:cNvPr>
          <p:cNvSpPr txBox="1"/>
          <p:nvPr/>
        </p:nvSpPr>
        <p:spPr>
          <a:xfrm>
            <a:off x="0" y="0"/>
            <a:ext cx="6215062" cy="492443"/>
          </a:xfrm>
          <a:prstGeom prst="rect">
            <a:avLst/>
          </a:prstGeom>
          <a:noFill/>
        </p:spPr>
        <p:txBody>
          <a:bodyPr wrap="square">
            <a:spAutoFit/>
          </a:bodyPr>
          <a:lstStyle/>
          <a:p>
            <a:r>
              <a:rPr lang="en-US" sz="2600" b="1" dirty="0">
                <a:solidFill>
                  <a:srgbClr val="262262"/>
                </a:solidFill>
                <a:effectLst>
                  <a:outerShdw blurRad="38100" dist="38100" dir="2700000" algn="tl">
                    <a:srgbClr val="000000">
                      <a:alpha val="43137"/>
                    </a:srgbClr>
                  </a:outerShdw>
                </a:effectLst>
                <a:latin typeface="Playfair Display Bold" pitchFamily="34" charset="0"/>
              </a:rPr>
              <a:t>create Legal Entity</a:t>
            </a:r>
            <a:endParaRPr lang="ar-EG" sz="2600" b="1" dirty="0">
              <a:solidFill>
                <a:srgbClr val="262262"/>
              </a:solidFill>
              <a:effectLst>
                <a:outerShdw blurRad="38100" dist="38100" dir="2700000" algn="tl">
                  <a:srgbClr val="000000">
                    <a:alpha val="43137"/>
                  </a:srgbClr>
                </a:outerShdw>
              </a:effectLst>
              <a:latin typeface="Playfair Display Bold" pitchFamily="34" charset="0"/>
            </a:endParaRPr>
          </a:p>
        </p:txBody>
      </p:sp>
      <p:sp>
        <p:nvSpPr>
          <p:cNvPr id="15" name="TextBox 14">
            <a:extLst>
              <a:ext uri="{FF2B5EF4-FFF2-40B4-BE49-F238E27FC236}">
                <a16:creationId xmlns:a16="http://schemas.microsoft.com/office/drawing/2014/main" id="{15D9DBC5-234D-423F-94AF-DB15999E0A30}"/>
              </a:ext>
            </a:extLst>
          </p:cNvPr>
          <p:cNvSpPr txBox="1"/>
          <p:nvPr/>
        </p:nvSpPr>
        <p:spPr>
          <a:xfrm>
            <a:off x="173736" y="1163697"/>
            <a:ext cx="6619876" cy="646331"/>
          </a:xfrm>
          <a:prstGeom prst="rect">
            <a:avLst/>
          </a:prstGeom>
          <a:noFill/>
        </p:spPr>
        <p:txBody>
          <a:bodyPr wrap="square">
            <a:spAutoFit/>
          </a:bodyPr>
          <a:lstStyle/>
          <a:p>
            <a:pPr algn="just"/>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 Setup → Financials → Accounting Setup Manager → Accounting Setups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70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8050" y="547722"/>
            <a:ext cx="5363669"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Territory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Egypt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 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Legal Entity information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seen in above screen</a:t>
            </a:r>
            <a:r>
              <a:rPr lang="ar-E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ar-EG"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78050" y="3994329"/>
            <a:ext cx="5363669"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Enter the Primary Ledger name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Chart of Accounts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CTHM_COA</a:t>
            </a:r>
            <a:r>
              <a:rPr lang="en-US" dirty="0">
                <a:latin typeface="Times New Roman" panose="02020603050405020304" pitchFamily="18" charset="0"/>
                <a:cs typeface="Times New Roman" panose="02020603050405020304" pitchFamily="18" charset="0"/>
              </a:rPr>
              <a:t>, Accounting Calendar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CTHM_</a:t>
            </a:r>
            <a:r>
              <a:rPr lang="en-US" dirty="0">
                <a:latin typeface="Times New Roman" panose="02020603050405020304" pitchFamily="18" charset="0"/>
                <a:cs typeface="Times New Roman" panose="02020603050405020304" pitchFamily="18" charset="0"/>
              </a:rPr>
              <a:t>, Currency as EGP, and Sub ledger Accounting Method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Standard Accrual</a:t>
            </a:r>
            <a:r>
              <a:rPr lang="en-US" dirty="0">
                <a:latin typeface="Times New Roman" panose="02020603050405020304" pitchFamily="18" charset="0"/>
                <a:cs typeface="Times New Roman" panose="02020603050405020304" pitchFamily="18" charset="0"/>
              </a:rPr>
              <a:t>, then Click on Next button.</a:t>
            </a:r>
          </a:p>
        </p:txBody>
      </p:sp>
      <p:pic>
        <p:nvPicPr>
          <p:cNvPr id="10" name="Picture 9"/>
          <p:cNvPicPr>
            <a:picLocks noChangeAspect="1"/>
          </p:cNvPicPr>
          <p:nvPr/>
        </p:nvPicPr>
        <p:blipFill>
          <a:blip r:embed="rId2"/>
          <a:stretch>
            <a:fillRect/>
          </a:stretch>
        </p:blipFill>
        <p:spPr>
          <a:xfrm>
            <a:off x="6164093" y="0"/>
            <a:ext cx="6027907" cy="3240000"/>
          </a:xfrm>
          <a:prstGeom prst="rect">
            <a:avLst/>
          </a:prstGeom>
        </p:spPr>
      </p:pic>
      <p:pic>
        <p:nvPicPr>
          <p:cNvPr id="11" name="Picture 10"/>
          <p:cNvPicPr>
            <a:picLocks noChangeAspect="1"/>
          </p:cNvPicPr>
          <p:nvPr/>
        </p:nvPicPr>
        <p:blipFill>
          <a:blip r:embed="rId3"/>
          <a:stretch>
            <a:fillRect/>
          </a:stretch>
        </p:blipFill>
        <p:spPr>
          <a:xfrm>
            <a:off x="6164092" y="3418884"/>
            <a:ext cx="6027907" cy="3240000"/>
          </a:xfrm>
          <a:prstGeom prst="rect">
            <a:avLst/>
          </a:prstGeom>
        </p:spPr>
      </p:pic>
      <p:sp>
        <p:nvSpPr>
          <p:cNvPr id="12" name="Rectangle 11">
            <a:extLst>
              <a:ext uri="{FF2B5EF4-FFF2-40B4-BE49-F238E27FC236}">
                <a16:creationId xmlns:a16="http://schemas.microsoft.com/office/drawing/2014/main" id="{81998FAB-EAF7-4D05-95AD-896A3DD7AA61}"/>
              </a:ext>
            </a:extLst>
          </p:cNvPr>
          <p:cNvSpPr/>
          <p:nvPr/>
        </p:nvSpPr>
        <p:spPr>
          <a:xfrm>
            <a:off x="7218485" y="1184887"/>
            <a:ext cx="2532184" cy="73925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a:p>
        </p:txBody>
      </p:sp>
      <p:sp>
        <p:nvSpPr>
          <p:cNvPr id="13" name="TextBox 12">
            <a:extLst>
              <a:ext uri="{FF2B5EF4-FFF2-40B4-BE49-F238E27FC236}">
                <a16:creationId xmlns:a16="http://schemas.microsoft.com/office/drawing/2014/main" id="{2499D9BD-9017-4B93-BFEE-504D7FF06B7A}"/>
              </a:ext>
            </a:extLst>
          </p:cNvPr>
          <p:cNvSpPr txBox="1"/>
          <p:nvPr/>
        </p:nvSpPr>
        <p:spPr>
          <a:xfrm>
            <a:off x="378048" y="2217340"/>
            <a:ext cx="5363671"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Enter the address then Click on „</a:t>
            </a:r>
            <a:r>
              <a:rPr lang="en-US" b="1" dirty="0">
                <a:latin typeface="Times New Roman" panose="02020603050405020304" pitchFamily="18" charset="0"/>
                <a:cs typeface="Times New Roman" panose="02020603050405020304" pitchFamily="18" charset="0"/>
              </a:rPr>
              <a:t>Save and Add Details‟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Apply</a:t>
            </a:r>
            <a:r>
              <a:rPr lang="en-US" dirty="0">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26D93C3A-779C-4E19-B8D2-AF7DD1873EC9}"/>
              </a:ext>
            </a:extLst>
          </p:cNvPr>
          <p:cNvSpPr/>
          <p:nvPr/>
        </p:nvSpPr>
        <p:spPr>
          <a:xfrm>
            <a:off x="6268916" y="4592676"/>
            <a:ext cx="3792416" cy="624093"/>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a:p>
        </p:txBody>
      </p:sp>
      <p:sp>
        <p:nvSpPr>
          <p:cNvPr id="15" name="Rectangle 14">
            <a:extLst>
              <a:ext uri="{FF2B5EF4-FFF2-40B4-BE49-F238E27FC236}">
                <a16:creationId xmlns:a16="http://schemas.microsoft.com/office/drawing/2014/main" id="{D2A887A9-2EF7-4492-8470-5CFF538B49BF}"/>
              </a:ext>
            </a:extLst>
          </p:cNvPr>
          <p:cNvSpPr/>
          <p:nvPr/>
        </p:nvSpPr>
        <p:spPr>
          <a:xfrm>
            <a:off x="7403123" y="2312377"/>
            <a:ext cx="2532184" cy="307732"/>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just"/>
            <a:endParaRPr lang="en-US"/>
          </a:p>
        </p:txBody>
      </p:sp>
    </p:spTree>
    <p:extLst>
      <p:ext uri="{BB962C8B-B14F-4D97-AF65-F5344CB8AC3E}">
        <p14:creationId xmlns:p14="http://schemas.microsoft.com/office/powerpoint/2010/main" val="146794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4654"/>
          <a:stretch/>
        </p:blipFill>
        <p:spPr>
          <a:xfrm>
            <a:off x="6083715" y="0"/>
            <a:ext cx="6041161" cy="3240000"/>
          </a:xfrm>
          <a:prstGeom prst="rect">
            <a:avLst/>
          </a:prstGeom>
        </p:spPr>
      </p:pic>
      <p:sp>
        <p:nvSpPr>
          <p:cNvPr id="10" name="TextBox 9"/>
          <p:cNvSpPr txBox="1"/>
          <p:nvPr/>
        </p:nvSpPr>
        <p:spPr>
          <a:xfrm>
            <a:off x="400228" y="388927"/>
            <a:ext cx="4819472"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Select the Setup step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Ledger Options </a:t>
            </a:r>
            <a:r>
              <a:rPr lang="en-US" dirty="0">
                <a:latin typeface="Times New Roman" panose="02020603050405020304" pitchFamily="18" charset="0"/>
                <a:cs typeface="Times New Roman" panose="02020603050405020304" pitchFamily="18" charset="0"/>
              </a:rPr>
              <a:t>and 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Update</a:t>
            </a:r>
            <a:r>
              <a:rPr lang="en-US" dirty="0">
                <a:latin typeface="Times New Roman" panose="02020603050405020304" pitchFamily="18" charset="0"/>
                <a:cs typeface="Times New Roman" panose="02020603050405020304" pitchFamily="18" charset="0"/>
              </a:rPr>
              <a:t> icon</a:t>
            </a:r>
          </a:p>
        </p:txBody>
      </p:sp>
      <p:pic>
        <p:nvPicPr>
          <p:cNvPr id="11" name="Picture 10"/>
          <p:cNvPicPr>
            <a:picLocks noChangeAspect="1"/>
          </p:cNvPicPr>
          <p:nvPr/>
        </p:nvPicPr>
        <p:blipFill>
          <a:blip r:embed="rId3"/>
          <a:stretch>
            <a:fillRect/>
          </a:stretch>
        </p:blipFill>
        <p:spPr>
          <a:xfrm>
            <a:off x="5293261" y="388927"/>
            <a:ext cx="495300" cy="647700"/>
          </a:xfrm>
          <a:prstGeom prst="rect">
            <a:avLst/>
          </a:prstGeom>
        </p:spPr>
      </p:pic>
      <p:sp>
        <p:nvSpPr>
          <p:cNvPr id="14" name="Oval 13">
            <a:extLst>
              <a:ext uri="{FF2B5EF4-FFF2-40B4-BE49-F238E27FC236}">
                <a16:creationId xmlns:a16="http://schemas.microsoft.com/office/drawing/2014/main" id="{9D361933-0AAE-4EE4-9B78-75DCC1FF265B}"/>
              </a:ext>
            </a:extLst>
          </p:cNvPr>
          <p:cNvSpPr/>
          <p:nvPr/>
        </p:nvSpPr>
        <p:spPr>
          <a:xfrm>
            <a:off x="11695287" y="2125484"/>
            <a:ext cx="416335"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E52255-B66F-47C0-B7FC-17EDA4539986}"/>
              </a:ext>
            </a:extLst>
          </p:cNvPr>
          <p:cNvSpPr txBox="1"/>
          <p:nvPr/>
        </p:nvSpPr>
        <p:spPr>
          <a:xfrm>
            <a:off x="400228" y="4352888"/>
            <a:ext cx="5177111"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Check the Ledger options and 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First ever opened period </a:t>
            </a:r>
            <a:r>
              <a:rPr lang="en-US" dirty="0">
                <a:latin typeface="Times New Roman" panose="02020603050405020304" pitchFamily="18" charset="0"/>
                <a:cs typeface="Times New Roman" panose="02020603050405020304" pitchFamily="18" charset="0"/>
              </a:rPr>
              <a:t>and Number of Future enabled periods as 1 and enter the </a:t>
            </a:r>
            <a:r>
              <a:rPr lang="en-US" b="1" dirty="0">
                <a:latin typeface="Times New Roman" panose="02020603050405020304" pitchFamily="18" charset="0"/>
                <a:cs typeface="Times New Roman" panose="02020603050405020304" pitchFamily="18" charset="0"/>
              </a:rPr>
              <a:t>Subledger Accounting Method </a:t>
            </a:r>
            <a:r>
              <a:rPr lang="en-US" dirty="0">
                <a:latin typeface="Times New Roman" panose="02020603050405020304" pitchFamily="18" charset="0"/>
                <a:cs typeface="Times New Roman" panose="02020603050405020304" pitchFamily="18" charset="0"/>
              </a:rPr>
              <a:t>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Standard Accrual </a:t>
            </a:r>
            <a:r>
              <a:rPr lang="en-US" dirty="0">
                <a:latin typeface="Times New Roman" panose="02020603050405020304" pitchFamily="18" charset="0"/>
                <a:cs typeface="Times New Roman" panose="02020603050405020304" pitchFamily="18" charset="0"/>
              </a:rPr>
              <a:t>then click on Next button</a:t>
            </a:r>
            <a:r>
              <a:rPr lang="ar-E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EEC3D3D-B923-41C1-AB5F-CD599AFEACC1}"/>
              </a:ext>
            </a:extLst>
          </p:cNvPr>
          <p:cNvPicPr>
            <a:picLocks noChangeAspect="1"/>
          </p:cNvPicPr>
          <p:nvPr/>
        </p:nvPicPr>
        <p:blipFill>
          <a:blip r:embed="rId4"/>
          <a:stretch>
            <a:fillRect/>
          </a:stretch>
        </p:blipFill>
        <p:spPr>
          <a:xfrm>
            <a:off x="6164093" y="3582001"/>
            <a:ext cx="6027907" cy="3240000"/>
          </a:xfrm>
          <a:prstGeom prst="rect">
            <a:avLst/>
          </a:prstGeom>
        </p:spPr>
      </p:pic>
      <p:cxnSp>
        <p:nvCxnSpPr>
          <p:cNvPr id="18" name="Straight Connector 17">
            <a:extLst>
              <a:ext uri="{FF2B5EF4-FFF2-40B4-BE49-F238E27FC236}">
                <a16:creationId xmlns:a16="http://schemas.microsoft.com/office/drawing/2014/main" id="{95A69316-CDAF-4614-A00D-53E7F7DD2E34}"/>
              </a:ext>
            </a:extLst>
          </p:cNvPr>
          <p:cNvCxnSpPr>
            <a:cxnSpLocks/>
          </p:cNvCxnSpPr>
          <p:nvPr/>
        </p:nvCxnSpPr>
        <p:spPr>
          <a:xfrm>
            <a:off x="6987541" y="6070676"/>
            <a:ext cx="21905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AE5714-3344-45BE-9D6B-F9E0F0E06BED}"/>
              </a:ext>
            </a:extLst>
          </p:cNvPr>
          <p:cNvCxnSpPr>
            <a:cxnSpLocks/>
          </p:cNvCxnSpPr>
          <p:nvPr/>
        </p:nvCxnSpPr>
        <p:spPr>
          <a:xfrm>
            <a:off x="6497347" y="6598577"/>
            <a:ext cx="30354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2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307" y="644135"/>
            <a:ext cx="5498943"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Retained Account </a:t>
            </a:r>
            <a:r>
              <a:rPr lang="en-US" dirty="0">
                <a:latin typeface="Times New Roman" panose="02020603050405020304" pitchFamily="18" charset="0"/>
                <a:cs typeface="Times New Roman" panose="02020603050405020304" pitchFamily="18" charset="0"/>
              </a:rPr>
              <a:t>Code combination then 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Next Earning Sutton </a:t>
            </a:r>
          </a:p>
        </p:txBody>
      </p:sp>
      <p:pic>
        <p:nvPicPr>
          <p:cNvPr id="2" name="Picture 1"/>
          <p:cNvPicPr>
            <a:picLocks noChangeAspect="1"/>
          </p:cNvPicPr>
          <p:nvPr/>
        </p:nvPicPr>
        <p:blipFill>
          <a:blip r:embed="rId2"/>
          <a:stretch>
            <a:fillRect/>
          </a:stretch>
        </p:blipFill>
        <p:spPr>
          <a:xfrm>
            <a:off x="6164093" y="0"/>
            <a:ext cx="6027907" cy="3240000"/>
          </a:xfrm>
          <a:prstGeom prst="rect">
            <a:avLst/>
          </a:prstGeom>
        </p:spPr>
      </p:pic>
      <p:sp>
        <p:nvSpPr>
          <p:cNvPr id="14" name="Oval 13">
            <a:extLst>
              <a:ext uri="{FF2B5EF4-FFF2-40B4-BE49-F238E27FC236}">
                <a16:creationId xmlns:a16="http://schemas.microsoft.com/office/drawing/2014/main" id="{AF95A8CA-4921-4152-800D-7D96848BE236}"/>
              </a:ext>
            </a:extLst>
          </p:cNvPr>
          <p:cNvSpPr/>
          <p:nvPr/>
        </p:nvSpPr>
        <p:spPr>
          <a:xfrm>
            <a:off x="7515442" y="879919"/>
            <a:ext cx="1046376" cy="3057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0CC300-E94B-4A99-A305-4A8E9CC8CA35}"/>
              </a:ext>
            </a:extLst>
          </p:cNvPr>
          <p:cNvSpPr txBox="1"/>
          <p:nvPr/>
        </p:nvSpPr>
        <p:spPr>
          <a:xfrm>
            <a:off x="311307" y="3333306"/>
            <a:ext cx="346908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b="1" dirty="0">
                <a:latin typeface="Times New Roman" panose="02020603050405020304" pitchFamily="18" charset="0"/>
                <a:cs typeface="Times New Roman" panose="02020603050405020304" pitchFamily="18" charset="0"/>
              </a:rPr>
              <a:t>Finish </a:t>
            </a:r>
            <a:r>
              <a:rPr lang="en-US" dirty="0">
                <a:latin typeface="Times New Roman" panose="02020603050405020304" pitchFamily="18" charset="0"/>
                <a:cs typeface="Times New Roman" panose="02020603050405020304" pitchFamily="18" charset="0"/>
              </a:rPr>
              <a:t>button </a:t>
            </a:r>
          </a:p>
        </p:txBody>
      </p:sp>
      <p:pic>
        <p:nvPicPr>
          <p:cNvPr id="13" name="Picture 12">
            <a:extLst>
              <a:ext uri="{FF2B5EF4-FFF2-40B4-BE49-F238E27FC236}">
                <a16:creationId xmlns:a16="http://schemas.microsoft.com/office/drawing/2014/main" id="{741A704C-06DC-4319-86A2-FE4CF76A1BEB}"/>
              </a:ext>
            </a:extLst>
          </p:cNvPr>
          <p:cNvPicPr>
            <a:picLocks noChangeAspect="1"/>
          </p:cNvPicPr>
          <p:nvPr/>
        </p:nvPicPr>
        <p:blipFill>
          <a:blip r:embed="rId3"/>
          <a:stretch>
            <a:fillRect/>
          </a:stretch>
        </p:blipFill>
        <p:spPr>
          <a:xfrm>
            <a:off x="6164091" y="3333306"/>
            <a:ext cx="6027907" cy="3240000"/>
          </a:xfrm>
          <a:prstGeom prst="rect">
            <a:avLst/>
          </a:prstGeom>
        </p:spPr>
      </p:pic>
    </p:spTree>
    <p:extLst>
      <p:ext uri="{BB962C8B-B14F-4D97-AF65-F5344CB8AC3E}">
        <p14:creationId xmlns:p14="http://schemas.microsoft.com/office/powerpoint/2010/main" val="195204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4950"/>
          <a:stretch/>
        </p:blipFill>
        <p:spPr>
          <a:xfrm>
            <a:off x="6132051" y="-10859"/>
            <a:ext cx="6059949" cy="3240000"/>
          </a:xfrm>
          <a:prstGeom prst="rect">
            <a:avLst/>
          </a:prstGeom>
        </p:spPr>
      </p:pic>
      <p:sp>
        <p:nvSpPr>
          <p:cNvPr id="3" name="TextBox 2"/>
          <p:cNvSpPr txBox="1"/>
          <p:nvPr/>
        </p:nvSpPr>
        <p:spPr>
          <a:xfrm>
            <a:off x="336873" y="780034"/>
            <a:ext cx="43921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Check the status of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Ledger as </a:t>
            </a:r>
          </a:p>
        </p:txBody>
      </p:sp>
      <p:sp>
        <p:nvSpPr>
          <p:cNvPr id="4" name="TextBox 3"/>
          <p:cNvSpPr txBox="1"/>
          <p:nvPr/>
        </p:nvSpPr>
        <p:spPr>
          <a:xfrm>
            <a:off x="336873" y="2212019"/>
            <a:ext cx="462753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Balancing Segment Value Assignments and click on Update icon</a:t>
            </a:r>
          </a:p>
        </p:txBody>
      </p:sp>
      <p:pic>
        <p:nvPicPr>
          <p:cNvPr id="7" name="Picture 6"/>
          <p:cNvPicPr>
            <a:picLocks noChangeAspect="1"/>
          </p:cNvPicPr>
          <p:nvPr/>
        </p:nvPicPr>
        <p:blipFill>
          <a:blip r:embed="rId3"/>
          <a:stretch>
            <a:fillRect/>
          </a:stretch>
        </p:blipFill>
        <p:spPr>
          <a:xfrm>
            <a:off x="4243207" y="636087"/>
            <a:ext cx="485775" cy="657225"/>
          </a:xfrm>
          <a:prstGeom prst="rect">
            <a:avLst/>
          </a:prstGeom>
        </p:spPr>
      </p:pic>
      <p:pic>
        <p:nvPicPr>
          <p:cNvPr id="8" name="Picture 7"/>
          <p:cNvPicPr>
            <a:picLocks noChangeAspect="1"/>
          </p:cNvPicPr>
          <p:nvPr/>
        </p:nvPicPr>
        <p:blipFill>
          <a:blip r:embed="rId4"/>
          <a:stretch>
            <a:fillRect/>
          </a:stretch>
        </p:blipFill>
        <p:spPr>
          <a:xfrm>
            <a:off x="4964410" y="2129827"/>
            <a:ext cx="476250" cy="647700"/>
          </a:xfrm>
          <a:prstGeom prst="rect">
            <a:avLst/>
          </a:prstGeom>
        </p:spPr>
      </p:pic>
      <p:sp>
        <p:nvSpPr>
          <p:cNvPr id="10" name="TextBox 9"/>
          <p:cNvSpPr txBox="1"/>
          <p:nvPr/>
        </p:nvSpPr>
        <p:spPr>
          <a:xfrm>
            <a:off x="370989" y="4563069"/>
            <a:ext cx="524091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Add Balancing Segment </a:t>
            </a:r>
            <a:r>
              <a:rPr lang="en-US" dirty="0">
                <a:latin typeface="Times New Roman" panose="02020603050405020304" pitchFamily="18" charset="0"/>
                <a:cs typeface="Times New Roman" panose="02020603050405020304" pitchFamily="18" charset="0"/>
              </a:rPr>
              <a:t>Value button and enter the Values then 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Complete</a:t>
            </a:r>
            <a:r>
              <a:rPr lang="en-US" dirty="0">
                <a:latin typeface="Times New Roman" panose="02020603050405020304" pitchFamily="18" charset="0"/>
                <a:cs typeface="Times New Roman" panose="02020603050405020304" pitchFamily="18" charset="0"/>
              </a:rPr>
              <a:t>” button</a:t>
            </a:r>
          </a:p>
        </p:txBody>
      </p:sp>
      <p:sp>
        <p:nvSpPr>
          <p:cNvPr id="12" name="Oval 11">
            <a:extLst>
              <a:ext uri="{FF2B5EF4-FFF2-40B4-BE49-F238E27FC236}">
                <a16:creationId xmlns:a16="http://schemas.microsoft.com/office/drawing/2014/main" id="{41CFAEBB-9A12-4DC7-96A4-3C7E57047146}"/>
              </a:ext>
            </a:extLst>
          </p:cNvPr>
          <p:cNvSpPr/>
          <p:nvPr/>
        </p:nvSpPr>
        <p:spPr>
          <a:xfrm>
            <a:off x="11438792" y="1871668"/>
            <a:ext cx="416335"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AB5F1F-6EBC-4383-A2EC-A7CFA0A025B0}"/>
              </a:ext>
            </a:extLst>
          </p:cNvPr>
          <p:cNvSpPr/>
          <p:nvPr/>
        </p:nvSpPr>
        <p:spPr>
          <a:xfrm>
            <a:off x="9170378" y="1267588"/>
            <a:ext cx="1382116" cy="3057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5F1461-EEB5-4035-B91B-7C4F1E832418}"/>
              </a:ext>
            </a:extLst>
          </p:cNvPr>
          <p:cNvPicPr>
            <a:picLocks noChangeAspect="1"/>
          </p:cNvPicPr>
          <p:nvPr/>
        </p:nvPicPr>
        <p:blipFill>
          <a:blip r:embed="rId5"/>
          <a:stretch>
            <a:fillRect/>
          </a:stretch>
        </p:blipFill>
        <p:spPr>
          <a:xfrm>
            <a:off x="6164094" y="3501223"/>
            <a:ext cx="6027907" cy="3240000"/>
          </a:xfrm>
          <a:prstGeom prst="rect">
            <a:avLst/>
          </a:prstGeom>
        </p:spPr>
      </p:pic>
      <p:sp>
        <p:nvSpPr>
          <p:cNvPr id="17" name="Rectangle: Rounded Corners 16">
            <a:extLst>
              <a:ext uri="{FF2B5EF4-FFF2-40B4-BE49-F238E27FC236}">
                <a16:creationId xmlns:a16="http://schemas.microsoft.com/office/drawing/2014/main" id="{61E1CA45-9EFF-4770-9743-FCC1710AEF92}"/>
              </a:ext>
            </a:extLst>
          </p:cNvPr>
          <p:cNvSpPr/>
          <p:nvPr/>
        </p:nvSpPr>
        <p:spPr>
          <a:xfrm>
            <a:off x="6230769" y="5676125"/>
            <a:ext cx="2705100"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TextBox 12">
            <a:extLst>
              <a:ext uri="{FF2B5EF4-FFF2-40B4-BE49-F238E27FC236}">
                <a16:creationId xmlns:a16="http://schemas.microsoft.com/office/drawing/2014/main" id="{165C630D-F3AD-4BA7-A2AE-3475D03B6CF6}"/>
              </a:ext>
            </a:extLst>
          </p:cNvPr>
          <p:cNvSpPr txBox="1"/>
          <p:nvPr/>
        </p:nvSpPr>
        <p:spPr>
          <a:xfrm>
            <a:off x="-39098" y="-30604"/>
            <a:ext cx="6099048" cy="492443"/>
          </a:xfrm>
          <a:prstGeom prst="rect">
            <a:avLst/>
          </a:prstGeom>
          <a:noFill/>
        </p:spPr>
        <p:txBody>
          <a:bodyPr wrap="square">
            <a:spAutoFit/>
          </a:bodyPr>
          <a:lstStyle/>
          <a:p>
            <a:r>
              <a:rPr lang="en-US" sz="2600" b="1" dirty="0">
                <a:solidFill>
                  <a:srgbClr val="262262"/>
                </a:solidFill>
                <a:effectLst>
                  <a:outerShdw blurRad="38100" dist="38100" dir="2700000" algn="tl">
                    <a:srgbClr val="000000">
                      <a:alpha val="43137"/>
                    </a:srgbClr>
                  </a:outerShdw>
                </a:effectLst>
                <a:latin typeface="Playfair Display Bold" pitchFamily="34" charset="0"/>
              </a:rPr>
              <a:t>Balancing</a:t>
            </a:r>
            <a:r>
              <a:rPr lang="en-US" dirty="0">
                <a:latin typeface="Times New Roman" panose="02020603050405020304" pitchFamily="18" charset="0"/>
                <a:cs typeface="Times New Roman" panose="02020603050405020304" pitchFamily="18" charset="0"/>
              </a:rPr>
              <a:t> </a:t>
            </a:r>
            <a:r>
              <a:rPr lang="en-US" sz="2600" b="1" dirty="0">
                <a:solidFill>
                  <a:srgbClr val="262262"/>
                </a:solidFill>
                <a:effectLst>
                  <a:outerShdw blurRad="38100" dist="38100" dir="2700000" algn="tl">
                    <a:srgbClr val="000000">
                      <a:alpha val="43137"/>
                    </a:srgbClr>
                  </a:outerShdw>
                </a:effectLst>
                <a:latin typeface="Playfair Display Bold" pitchFamily="34" charset="0"/>
              </a:rPr>
              <a:t>Segment</a:t>
            </a:r>
            <a:r>
              <a:rPr lang="en-US" dirty="0">
                <a:latin typeface="Times New Roman" panose="02020603050405020304" pitchFamily="18" charset="0"/>
                <a:cs typeface="Times New Roman" panose="02020603050405020304" pitchFamily="18" charset="0"/>
              </a:rPr>
              <a:t> </a:t>
            </a:r>
            <a:r>
              <a:rPr lang="en-US" sz="2600" b="1" dirty="0">
                <a:solidFill>
                  <a:srgbClr val="262262"/>
                </a:solidFill>
                <a:effectLst>
                  <a:outerShdw blurRad="38100" dist="38100" dir="2700000" algn="tl">
                    <a:srgbClr val="000000">
                      <a:alpha val="43137"/>
                    </a:srgbClr>
                  </a:outerShdw>
                </a:effectLst>
                <a:latin typeface="Playfair Display Bold" pitchFamily="34" charset="0"/>
              </a:rPr>
              <a:t>Value</a:t>
            </a:r>
            <a:r>
              <a:rPr lang="en-US" dirty="0">
                <a:latin typeface="Times New Roman" panose="02020603050405020304" pitchFamily="18" charset="0"/>
                <a:cs typeface="Times New Roman" panose="02020603050405020304" pitchFamily="18" charset="0"/>
              </a:rPr>
              <a:t> </a:t>
            </a:r>
            <a:endParaRPr lang="ar-EG" dirty="0"/>
          </a:p>
        </p:txBody>
      </p:sp>
    </p:spTree>
    <p:extLst>
      <p:ext uri="{BB962C8B-B14F-4D97-AF65-F5344CB8AC3E}">
        <p14:creationId xmlns:p14="http://schemas.microsoft.com/office/powerpoint/2010/main" val="1342649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0144" y="438147"/>
            <a:ext cx="527285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Check all the Setup step status are completed then Click on </a:t>
            </a:r>
            <a:r>
              <a:rPr lang="en-US" b="1" dirty="0">
                <a:latin typeface="Times New Roman" panose="02020603050405020304" pitchFamily="18" charset="0"/>
                <a:cs typeface="Times New Roman" panose="02020603050405020304" pitchFamily="18" charset="0"/>
              </a:rPr>
              <a:t>Complete</a:t>
            </a:r>
            <a:r>
              <a:rPr lang="en-US" dirty="0">
                <a:latin typeface="Times New Roman" panose="02020603050405020304" pitchFamily="18" charset="0"/>
                <a:cs typeface="Times New Roman" panose="02020603050405020304" pitchFamily="18" charset="0"/>
              </a:rPr>
              <a:t> </a:t>
            </a:r>
          </a:p>
        </p:txBody>
      </p:sp>
      <p:sp>
        <p:nvSpPr>
          <p:cNvPr id="5" name="TextBox 4"/>
          <p:cNvSpPr txBox="1"/>
          <p:nvPr/>
        </p:nvSpPr>
        <p:spPr>
          <a:xfrm>
            <a:off x="167015" y="3682327"/>
            <a:ext cx="52728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Click on “</a:t>
            </a:r>
            <a:r>
              <a:rPr lang="en-US" b="1" dirty="0">
                <a:latin typeface="Times New Roman" panose="02020603050405020304" pitchFamily="18" charset="0"/>
                <a:cs typeface="Times New Roman" panose="02020603050405020304" pitchFamily="18" charset="0"/>
              </a:rPr>
              <a:t>Return to Accounting Setups” </a:t>
            </a:r>
            <a:r>
              <a:rPr lang="en-US" dirty="0">
                <a:latin typeface="Times New Roman" panose="02020603050405020304" pitchFamily="18" charset="0"/>
                <a:cs typeface="Times New Roman" panose="02020603050405020304" pitchFamily="18" charset="0"/>
              </a:rPr>
              <a:t>button </a:t>
            </a:r>
          </a:p>
        </p:txBody>
      </p:sp>
      <p:sp>
        <p:nvSpPr>
          <p:cNvPr id="6" name="TextBox 5"/>
          <p:cNvSpPr txBox="1"/>
          <p:nvPr/>
        </p:nvSpPr>
        <p:spPr>
          <a:xfrm>
            <a:off x="250144" y="4823670"/>
            <a:ext cx="52728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Finally check the CTHM ledger status as completed</a:t>
            </a:r>
          </a:p>
        </p:txBody>
      </p:sp>
      <p:pic>
        <p:nvPicPr>
          <p:cNvPr id="9" name="Picture 8"/>
          <p:cNvPicPr>
            <a:picLocks noChangeAspect="1"/>
          </p:cNvPicPr>
          <p:nvPr/>
        </p:nvPicPr>
        <p:blipFill>
          <a:blip r:embed="rId2"/>
          <a:stretch>
            <a:fillRect/>
          </a:stretch>
        </p:blipFill>
        <p:spPr>
          <a:xfrm>
            <a:off x="6164092" y="3527520"/>
            <a:ext cx="6027907" cy="3240000"/>
          </a:xfrm>
          <a:prstGeom prst="rect">
            <a:avLst/>
          </a:prstGeom>
        </p:spPr>
      </p:pic>
      <p:pic>
        <p:nvPicPr>
          <p:cNvPr id="3" name="Picture 2">
            <a:extLst>
              <a:ext uri="{FF2B5EF4-FFF2-40B4-BE49-F238E27FC236}">
                <a16:creationId xmlns:a16="http://schemas.microsoft.com/office/drawing/2014/main" id="{541F02AB-FB4E-4B84-901B-A6582B68F487}"/>
              </a:ext>
            </a:extLst>
          </p:cNvPr>
          <p:cNvPicPr>
            <a:picLocks noChangeAspect="1"/>
          </p:cNvPicPr>
          <p:nvPr/>
        </p:nvPicPr>
        <p:blipFill>
          <a:blip r:embed="rId3"/>
          <a:stretch>
            <a:fillRect/>
          </a:stretch>
        </p:blipFill>
        <p:spPr>
          <a:xfrm>
            <a:off x="6183233" y="90480"/>
            <a:ext cx="6027907" cy="3240000"/>
          </a:xfrm>
          <a:prstGeom prst="rect">
            <a:avLst/>
          </a:prstGeom>
        </p:spPr>
      </p:pic>
    </p:spTree>
    <p:extLst>
      <p:ext uri="{BB962C8B-B14F-4D97-AF65-F5344CB8AC3E}">
        <p14:creationId xmlns:p14="http://schemas.microsoft.com/office/powerpoint/2010/main" val="296433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3045355"/>
            <a:ext cx="7766936" cy="767291"/>
          </a:xfrm>
        </p:spPr>
        <p:txBody>
          <a:bodyPr vert="horz" lIns="91440" tIns="45720" rIns="91440" bIns="45720" rtlCol="0" anchor="b">
            <a:no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Ledger Set</a:t>
            </a:r>
          </a:p>
        </p:txBody>
      </p:sp>
    </p:spTree>
    <p:extLst>
      <p:ext uri="{BB962C8B-B14F-4D97-AF65-F5344CB8AC3E}">
        <p14:creationId xmlns:p14="http://schemas.microsoft.com/office/powerpoint/2010/main" val="44653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AE3F2B-5E13-42FC-8089-E51F2E9F008B}"/>
              </a:ext>
            </a:extLst>
          </p:cNvPr>
          <p:cNvSpPr txBox="1"/>
          <p:nvPr/>
        </p:nvSpPr>
        <p:spPr>
          <a:xfrm>
            <a:off x="3044073" y="98138"/>
            <a:ext cx="6103854" cy="769441"/>
          </a:xfrm>
          <a:prstGeom prst="rect">
            <a:avLst/>
          </a:prstGeom>
          <a:noFill/>
        </p:spPr>
        <p:txBody>
          <a:bodyPr wrap="square">
            <a:spAutoFit/>
          </a:bodyPr>
          <a:lstStyle/>
          <a:p>
            <a:pPr lvl="0" algn="ctr"/>
            <a:r>
              <a:rPr lang="en-US" sz="44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Team</a:t>
            </a:r>
            <a:r>
              <a:rPr lang="en-US" sz="4400" b="1" dirty="0">
                <a:latin typeface="Times New Roman" panose="02020603050405020304" pitchFamily="18" charset="0"/>
                <a:cs typeface="Times New Roman" panose="02020603050405020304" pitchFamily="18" charset="0"/>
              </a:rPr>
              <a:t> </a:t>
            </a:r>
            <a:r>
              <a:rPr lang="en-US" sz="44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Members</a:t>
            </a:r>
          </a:p>
        </p:txBody>
      </p:sp>
      <p:sp>
        <p:nvSpPr>
          <p:cNvPr id="6" name="TextBox 5">
            <a:extLst>
              <a:ext uri="{FF2B5EF4-FFF2-40B4-BE49-F238E27FC236}">
                <a16:creationId xmlns:a16="http://schemas.microsoft.com/office/drawing/2014/main" id="{232F2711-469E-4FC9-B2EF-37AFCD469B9A}"/>
              </a:ext>
            </a:extLst>
          </p:cNvPr>
          <p:cNvSpPr txBox="1"/>
          <p:nvPr/>
        </p:nvSpPr>
        <p:spPr>
          <a:xfrm>
            <a:off x="195607" y="796552"/>
            <a:ext cx="7714905" cy="461665"/>
          </a:xfrm>
          <a:prstGeom prst="rect">
            <a:avLst/>
          </a:prstGeom>
          <a:noFill/>
        </p:spPr>
        <p:txBody>
          <a:bodyPr wrap="square">
            <a:spAutoFit/>
          </a:bodyPr>
          <a:lstStyle/>
          <a:p>
            <a:pPr marL="457200" lvl="0" indent="-457200">
              <a:buFont typeface="Wingdings" panose="05000000000000000000" pitchFamily="2" charset="2"/>
              <a:buChar char="q"/>
            </a:pPr>
            <a:r>
              <a:rPr lang="en-US" sz="2400" b="1" dirty="0">
                <a:solidFill>
                  <a:srgbClr val="262262"/>
                </a:solidFill>
                <a:effectLst>
                  <a:outerShdw blurRad="38100" dist="38100" dir="2700000" algn="tl">
                    <a:srgbClr val="000000">
                      <a:alpha val="43137"/>
                    </a:srgbClr>
                  </a:outerShdw>
                </a:effectLst>
                <a:latin typeface="Playfair Display Bold" pitchFamily="34" charset="0"/>
              </a:rPr>
              <a:t>Mohammed</a:t>
            </a:r>
            <a:r>
              <a:rPr lang="en-US" sz="2400" dirty="0">
                <a:latin typeface="Times New Roman" panose="02020603050405020304" pitchFamily="18" charset="0"/>
                <a:cs typeface="Times New Roman" panose="02020603050405020304" pitchFamily="18" charset="0"/>
              </a:rPr>
              <a:t> </a:t>
            </a:r>
            <a:r>
              <a:rPr lang="en-US" sz="2400" b="1" dirty="0">
                <a:solidFill>
                  <a:srgbClr val="262262"/>
                </a:solidFill>
                <a:effectLst>
                  <a:outerShdw blurRad="38100" dist="38100" dir="2700000" algn="tl">
                    <a:srgbClr val="000000">
                      <a:alpha val="43137"/>
                    </a:srgbClr>
                  </a:outerShdw>
                </a:effectLst>
                <a:latin typeface="Playfair Display Bold" pitchFamily="34" charset="0"/>
              </a:rPr>
              <a:t>Ismail</a:t>
            </a:r>
            <a:r>
              <a:rPr lang="en-US" sz="2400" dirty="0">
                <a:latin typeface="Times New Roman" panose="02020603050405020304" pitchFamily="18" charset="0"/>
                <a:cs typeface="Times New Roman" panose="02020603050405020304" pitchFamily="18" charset="0"/>
              </a:rPr>
              <a:t> </a:t>
            </a:r>
            <a:r>
              <a:rPr lang="en-US" sz="2400" b="1" dirty="0">
                <a:solidFill>
                  <a:srgbClr val="262262"/>
                </a:solidFill>
                <a:effectLst>
                  <a:outerShdw blurRad="38100" dist="38100" dir="2700000" algn="tl">
                    <a:srgbClr val="000000">
                      <a:alpha val="43137"/>
                    </a:srgbClr>
                  </a:outerShdw>
                </a:effectLst>
                <a:latin typeface="Playfair Display Bold" pitchFamily="34" charset="0"/>
              </a:rPr>
              <a:t>Nasrallah</a:t>
            </a:r>
            <a:r>
              <a:rPr lang="en-US" sz="2400" dirty="0">
                <a:latin typeface="Times New Roman" panose="02020603050405020304" pitchFamily="18" charset="0"/>
                <a:cs typeface="Times New Roman" panose="02020603050405020304" pitchFamily="18" charset="0"/>
              </a:rPr>
              <a:t> </a:t>
            </a:r>
            <a:r>
              <a:rPr lang="en-US" sz="2400" b="1" dirty="0">
                <a:solidFill>
                  <a:srgbClr val="262262"/>
                </a:solidFill>
                <a:effectLst>
                  <a:outerShdw blurRad="38100" dist="38100" dir="2700000" algn="tl">
                    <a:srgbClr val="000000">
                      <a:alpha val="43137"/>
                    </a:srgbClr>
                  </a:outerShdw>
                </a:effectLst>
                <a:latin typeface="Playfair Display Bold" pitchFamily="34" charset="0"/>
              </a:rPr>
              <a:t>Abdelrahman</a:t>
            </a:r>
            <a:r>
              <a:rPr lang="en-US"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ED2586B-27CD-4C8B-B17C-07382A3EBE63}"/>
              </a:ext>
            </a:extLst>
          </p:cNvPr>
          <p:cNvSpPr txBox="1"/>
          <p:nvPr/>
        </p:nvSpPr>
        <p:spPr>
          <a:xfrm>
            <a:off x="195607" y="4705111"/>
            <a:ext cx="7766949" cy="461665"/>
          </a:xfrm>
          <a:prstGeom prst="rect">
            <a:avLst/>
          </a:prstGeom>
          <a:noFill/>
        </p:spPr>
        <p:txBody>
          <a:bodyPr wrap="square">
            <a:spAutoFit/>
          </a:bodyPr>
          <a:lstStyle/>
          <a:p>
            <a:pPr marL="457200" indent="-457200">
              <a:buFont typeface="Wingdings" panose="05000000000000000000" pitchFamily="2" charset="2"/>
              <a:buChar char="q"/>
            </a:pPr>
            <a:r>
              <a:rPr lang="en-US" sz="2400" b="1" dirty="0">
                <a:solidFill>
                  <a:srgbClr val="262262"/>
                </a:solidFill>
                <a:effectLst>
                  <a:outerShdw blurRad="38100" dist="38100" dir="2700000" algn="tl">
                    <a:srgbClr val="000000">
                      <a:alpha val="43137"/>
                    </a:srgbClr>
                  </a:outerShdw>
                </a:effectLst>
                <a:latin typeface="Playfair Display Bold" pitchFamily="34" charset="0"/>
              </a:rPr>
              <a:t>Shehab Mohamed </a:t>
            </a:r>
            <a:r>
              <a:rPr lang="en-US" sz="2400" b="1" dirty="0" err="1">
                <a:solidFill>
                  <a:srgbClr val="262262"/>
                </a:solidFill>
                <a:effectLst>
                  <a:outerShdw blurRad="38100" dist="38100" dir="2700000" algn="tl">
                    <a:srgbClr val="000000">
                      <a:alpha val="43137"/>
                    </a:srgbClr>
                  </a:outerShdw>
                </a:effectLst>
                <a:latin typeface="Playfair Display Bold" pitchFamily="34" charset="0"/>
              </a:rPr>
              <a:t>Mohamed</a:t>
            </a:r>
            <a:r>
              <a:rPr lang="en-US" sz="2400" b="1" dirty="0">
                <a:solidFill>
                  <a:srgbClr val="262262"/>
                </a:solidFill>
                <a:effectLst>
                  <a:outerShdw blurRad="38100" dist="38100" dir="2700000" algn="tl">
                    <a:srgbClr val="000000">
                      <a:alpha val="43137"/>
                    </a:srgbClr>
                  </a:outerShdw>
                </a:effectLst>
                <a:latin typeface="Playfair Display Bold" pitchFamily="34" charset="0"/>
              </a:rPr>
              <a:t> Omara.</a:t>
            </a:r>
          </a:p>
        </p:txBody>
      </p:sp>
      <p:sp>
        <p:nvSpPr>
          <p:cNvPr id="10" name="TextBox 9">
            <a:extLst>
              <a:ext uri="{FF2B5EF4-FFF2-40B4-BE49-F238E27FC236}">
                <a16:creationId xmlns:a16="http://schemas.microsoft.com/office/drawing/2014/main" id="{6BE1F426-B727-4168-B05F-3919439F19E1}"/>
              </a:ext>
            </a:extLst>
          </p:cNvPr>
          <p:cNvSpPr txBox="1"/>
          <p:nvPr/>
        </p:nvSpPr>
        <p:spPr>
          <a:xfrm>
            <a:off x="195607" y="2473832"/>
            <a:ext cx="6103854" cy="461665"/>
          </a:xfrm>
          <a:prstGeom prst="rect">
            <a:avLst/>
          </a:prstGeom>
          <a:noFill/>
        </p:spPr>
        <p:txBody>
          <a:bodyPr wrap="square">
            <a:spAutoFit/>
          </a:bodyPr>
          <a:lstStyle/>
          <a:p>
            <a:pPr marL="457200" indent="-457200">
              <a:buFont typeface="Wingdings" panose="05000000000000000000" pitchFamily="2" charset="2"/>
              <a:buChar char="q"/>
            </a:pPr>
            <a:r>
              <a:rPr lang="en-US" sz="2400" b="1" dirty="0">
                <a:solidFill>
                  <a:srgbClr val="262262"/>
                </a:solidFill>
                <a:effectLst>
                  <a:outerShdw blurRad="38100" dist="38100" dir="2700000" algn="tl">
                    <a:srgbClr val="000000">
                      <a:alpha val="43137"/>
                    </a:srgbClr>
                  </a:outerShdw>
                </a:effectLst>
                <a:latin typeface="Playfair Display Bold" pitchFamily="34" charset="0"/>
              </a:rPr>
              <a:t>Fady Michael Hezkial Abdallah.</a:t>
            </a:r>
          </a:p>
        </p:txBody>
      </p:sp>
      <p:sp>
        <p:nvSpPr>
          <p:cNvPr id="7" name="TextBox 6">
            <a:extLst>
              <a:ext uri="{FF2B5EF4-FFF2-40B4-BE49-F238E27FC236}">
                <a16:creationId xmlns:a16="http://schemas.microsoft.com/office/drawing/2014/main" id="{E8C3EA59-B7A3-4B83-8CCD-BC8E0D551D44}"/>
              </a:ext>
            </a:extLst>
          </p:cNvPr>
          <p:cNvSpPr txBox="1"/>
          <p:nvPr/>
        </p:nvSpPr>
        <p:spPr>
          <a:xfrm>
            <a:off x="1026319" y="1353556"/>
            <a:ext cx="6105524"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Chart of Accounts</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Calendar</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Currency </a:t>
            </a:r>
            <a:endParaRPr lang="ar-EG"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4B3EC9-29AD-41F0-AEFF-DA196AE47667}"/>
              </a:ext>
            </a:extLst>
          </p:cNvPr>
          <p:cNvSpPr txBox="1"/>
          <p:nvPr/>
        </p:nvSpPr>
        <p:spPr>
          <a:xfrm>
            <a:off x="1026319" y="3030836"/>
            <a:ext cx="6105524" cy="1200329"/>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Ledger Sets</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Open Periods</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Journal Entries</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Reverse Entry </a:t>
            </a:r>
            <a:endParaRPr lang="ar-EG"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72A51DD-9813-475F-9214-FB07FBC13138}"/>
              </a:ext>
            </a:extLst>
          </p:cNvPr>
          <p:cNvSpPr txBox="1"/>
          <p:nvPr/>
        </p:nvSpPr>
        <p:spPr>
          <a:xfrm>
            <a:off x="1026319" y="5262115"/>
            <a:ext cx="6105524" cy="1200329"/>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Intra Company </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Budgeting</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Reports</a:t>
            </a:r>
          </a:p>
          <a:p>
            <a:pPr marL="285750" indent="-285750">
              <a:buFont typeface="Arial" panose="020B0604020202020204" pitchFamily="34" charset="0"/>
              <a:buChar char="•"/>
            </a:pPr>
            <a:r>
              <a:rPr lang="en-US"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FSG</a:t>
            </a:r>
            <a:endParaRPr lang="ar-EG"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84DEAAB-A296-E5D8-AA12-480216ADF360}"/>
              </a:ext>
            </a:extLst>
          </p:cNvPr>
          <p:cNvSpPr txBox="1"/>
          <p:nvPr/>
        </p:nvSpPr>
        <p:spPr>
          <a:xfrm>
            <a:off x="7234276" y="842718"/>
            <a:ext cx="2343150" cy="369332"/>
          </a:xfrm>
          <a:prstGeom prst="rect">
            <a:avLst/>
          </a:prstGeom>
          <a:noFill/>
        </p:spPr>
        <p:txBody>
          <a:bodyPr wrap="square">
            <a:spAutoFit/>
          </a:bodyPr>
          <a:lstStyle/>
          <a:p>
            <a:pPr algn="ct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21088287</a:t>
            </a:r>
            <a:r>
              <a:rPr lang="en-US" dirty="0">
                <a:latin typeface="Times New Roman" panose="02020603050405020304" pitchFamily="18" charset="0"/>
                <a:cs typeface="Times New Roman" panose="02020603050405020304" pitchFamily="18" charset="0"/>
              </a:rPr>
              <a:t> </a:t>
            </a:r>
            <a:endParaRPr lang="ar-EG" dirty="0"/>
          </a:p>
        </p:txBody>
      </p:sp>
      <p:sp>
        <p:nvSpPr>
          <p:cNvPr id="14" name="TextBox 13">
            <a:extLst>
              <a:ext uri="{FF2B5EF4-FFF2-40B4-BE49-F238E27FC236}">
                <a16:creationId xmlns:a16="http://schemas.microsoft.com/office/drawing/2014/main" id="{FD6E7B76-1EA2-489F-7BE1-EA7BD2091CB8}"/>
              </a:ext>
            </a:extLst>
          </p:cNvPr>
          <p:cNvSpPr txBox="1"/>
          <p:nvPr/>
        </p:nvSpPr>
        <p:spPr>
          <a:xfrm>
            <a:off x="7131843" y="2480722"/>
            <a:ext cx="2343150" cy="369332"/>
          </a:xfrm>
          <a:prstGeom prst="rect">
            <a:avLst/>
          </a:prstGeom>
          <a:noFill/>
        </p:spPr>
        <p:txBody>
          <a:bodyPr wrap="square">
            <a:spAutoFit/>
          </a:bodyPr>
          <a:lstStyle/>
          <a:p>
            <a:pPr algn="ctr"/>
            <a:r>
              <a:rPr lang="en-US" sz="1800"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21087225</a:t>
            </a:r>
            <a:r>
              <a:rPr lang="en-US" sz="1800" b="1" dirty="0">
                <a:solidFill>
                  <a:srgbClr val="262262"/>
                </a:solidFill>
                <a:effectLst>
                  <a:outerShdw blurRad="38100" dist="38100" dir="2700000" algn="tl">
                    <a:srgbClr val="000000">
                      <a:alpha val="43137"/>
                    </a:srgbClr>
                  </a:outerShdw>
                </a:effectLst>
                <a:latin typeface="Playfair Display Bold" pitchFamily="34" charset="0"/>
              </a:rPr>
              <a:t> </a:t>
            </a:r>
            <a:endParaRPr lang="ar-EG" dirty="0"/>
          </a:p>
        </p:txBody>
      </p:sp>
      <p:sp>
        <p:nvSpPr>
          <p:cNvPr id="15" name="TextBox 14">
            <a:extLst>
              <a:ext uri="{FF2B5EF4-FFF2-40B4-BE49-F238E27FC236}">
                <a16:creationId xmlns:a16="http://schemas.microsoft.com/office/drawing/2014/main" id="{D89D20DA-3A85-57C6-3F1E-22F94321574D}"/>
              </a:ext>
            </a:extLst>
          </p:cNvPr>
          <p:cNvSpPr txBox="1"/>
          <p:nvPr/>
        </p:nvSpPr>
        <p:spPr>
          <a:xfrm>
            <a:off x="7234276" y="4705111"/>
            <a:ext cx="2343150" cy="369332"/>
          </a:xfrm>
          <a:prstGeom prst="rect">
            <a:avLst/>
          </a:prstGeom>
          <a:noFill/>
        </p:spPr>
        <p:txBody>
          <a:bodyPr wrap="square">
            <a:spAutoFit/>
          </a:bodyPr>
          <a:lstStyle/>
          <a:p>
            <a:pPr algn="ctr"/>
            <a:r>
              <a:rPr lang="en-US" b="1" dirty="0">
                <a:solidFill>
                  <a:srgbClr val="26226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21087225</a:t>
            </a:r>
            <a:r>
              <a:rPr lang="en-US" sz="1800" b="1" dirty="0">
                <a:solidFill>
                  <a:srgbClr val="262262"/>
                </a:solidFill>
                <a:effectLst>
                  <a:outerShdw blurRad="38100" dist="38100" dir="2700000" algn="tl">
                    <a:srgbClr val="000000">
                      <a:alpha val="43137"/>
                    </a:srgbClr>
                  </a:outerShdw>
                </a:effectLst>
                <a:latin typeface="Playfair Display Bold" pitchFamily="34" charset="0"/>
              </a:rPr>
              <a:t> </a:t>
            </a:r>
            <a:endParaRPr lang="ar-EG" dirty="0"/>
          </a:p>
        </p:txBody>
      </p:sp>
    </p:spTree>
    <p:extLst>
      <p:ext uri="{BB962C8B-B14F-4D97-AF65-F5344CB8AC3E}">
        <p14:creationId xmlns:p14="http://schemas.microsoft.com/office/powerpoint/2010/main" val="499805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5741" b="60278" l="0" r="59219">
                        <a14:foregroundMark x1="31458" y1="52500" x2="30469" y2="55000"/>
                        <a14:backgroundMark x1="32500" y1="54537" x2="45781" y2="54537"/>
                        <a14:backgroundMark x1="32708" y1="54815" x2="31094" y2="54537"/>
                        <a14:backgroundMark x1="781" y1="55093" x2="30990" y2="55093"/>
                      </a14:backgroundRemoval>
                    </a14:imgEffect>
                  </a14:imgLayer>
                </a14:imgProps>
              </a:ext>
              <a:ext uri="{28A0092B-C50C-407E-A947-70E740481C1C}">
                <a14:useLocalDpi xmlns:a14="http://schemas.microsoft.com/office/drawing/2010/main" val="0"/>
              </a:ext>
            </a:extLst>
          </a:blip>
          <a:srcRect t="7639" r="52579" b="44723"/>
          <a:stretch/>
        </p:blipFill>
        <p:spPr>
          <a:xfrm>
            <a:off x="6558167" y="222540"/>
            <a:ext cx="5743101" cy="324527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48" t="55139" r="47108" b="8750"/>
          <a:stretch/>
        </p:blipFill>
        <p:spPr>
          <a:xfrm>
            <a:off x="6788597" y="3804576"/>
            <a:ext cx="5403403" cy="2096832"/>
          </a:xfrm>
          <a:prstGeom prst="rect">
            <a:avLst/>
          </a:prstGeom>
        </p:spPr>
      </p:pic>
      <p:sp>
        <p:nvSpPr>
          <p:cNvPr id="4" name="TextBox 3"/>
          <p:cNvSpPr txBox="1"/>
          <p:nvPr/>
        </p:nvSpPr>
        <p:spPr>
          <a:xfrm>
            <a:off x="505072" y="740253"/>
            <a:ext cx="5641675"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System Administrator → profile → system  </a:t>
            </a:r>
          </a:p>
        </p:txBody>
      </p:sp>
      <p:sp>
        <p:nvSpPr>
          <p:cNvPr id="5" name="TextBox 4"/>
          <p:cNvSpPr txBox="1"/>
          <p:nvPr/>
        </p:nvSpPr>
        <p:spPr>
          <a:xfrm>
            <a:off x="403467" y="1772340"/>
            <a:ext cx="5443727"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Specify the Responsibility (e.g., CTHM_General_Ledger_Super_User) to link the Ledger accordingly.</a:t>
            </a:r>
          </a:p>
        </p:txBody>
      </p:sp>
      <p:sp>
        <p:nvSpPr>
          <p:cNvPr id="6" name="TextBox 5"/>
          <p:cNvSpPr txBox="1"/>
          <p:nvPr/>
        </p:nvSpPr>
        <p:spPr>
          <a:xfrm>
            <a:off x="439084" y="3311415"/>
            <a:ext cx="60226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Profile name as </a:t>
            </a:r>
            <a:r>
              <a:rPr lang="en-US" b="1" dirty="0">
                <a:latin typeface="Times New Roman" panose="02020603050405020304" pitchFamily="18" charset="0"/>
                <a:cs typeface="Times New Roman" panose="02020603050405020304" pitchFamily="18" charset="0"/>
              </a:rPr>
              <a:t>%GL%Ledger%Name%</a:t>
            </a:r>
            <a:r>
              <a:rPr lang="en-US"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403467" y="5006257"/>
            <a:ext cx="54034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a:t>
            </a:r>
            <a:r>
              <a:rPr lang="en-US" b="1" dirty="0">
                <a:latin typeface="Times New Roman" panose="02020603050405020304" pitchFamily="18" charset="0"/>
                <a:cs typeface="Times New Roman" panose="02020603050405020304" pitchFamily="18" charset="0"/>
              </a:rPr>
              <a:t>Ledger Set name </a:t>
            </a:r>
            <a:r>
              <a:rPr lang="en-US" dirty="0">
                <a:latin typeface="Times New Roman" panose="02020603050405020304" pitchFamily="18" charset="0"/>
                <a:cs typeface="Times New Roman" panose="02020603050405020304" pitchFamily="18" charset="0"/>
              </a:rPr>
              <a:t>as </a:t>
            </a:r>
            <a:r>
              <a:rPr lang="en-US" b="1" dirty="0">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that needs to be linked to the Responsibility</a:t>
            </a:r>
          </a:p>
        </p:txBody>
      </p:sp>
      <p:sp>
        <p:nvSpPr>
          <p:cNvPr id="9" name="TextBox 8">
            <a:extLst>
              <a:ext uri="{FF2B5EF4-FFF2-40B4-BE49-F238E27FC236}">
                <a16:creationId xmlns:a16="http://schemas.microsoft.com/office/drawing/2014/main" id="{D1922296-6B0E-4A17-88A2-D1B9BFBF62B5}"/>
              </a:ext>
            </a:extLst>
          </p:cNvPr>
          <p:cNvSpPr txBox="1"/>
          <p:nvPr/>
        </p:nvSpPr>
        <p:spPr>
          <a:xfrm>
            <a:off x="78202" y="0"/>
            <a:ext cx="6149340" cy="492443"/>
          </a:xfrm>
          <a:prstGeom prst="rect">
            <a:avLst/>
          </a:prstGeom>
          <a:noFill/>
        </p:spPr>
        <p:txBody>
          <a:bodyPr wrap="square">
            <a:spAutoFit/>
          </a:bodyPr>
          <a:lstStyle/>
          <a:p>
            <a:r>
              <a:rPr lang="en-US" sz="2600" b="1" dirty="0">
                <a:solidFill>
                  <a:srgbClr val="262262"/>
                </a:solidFill>
                <a:effectLst>
                  <a:outerShdw blurRad="38100" dist="38100" dir="2700000" algn="tl">
                    <a:srgbClr val="000000">
                      <a:alpha val="43137"/>
                    </a:srgbClr>
                  </a:outerShdw>
                </a:effectLst>
                <a:latin typeface="Playfair Display Bold" pitchFamily="34" charset="0"/>
              </a:rPr>
              <a:t>Ledger Set</a:t>
            </a:r>
            <a:endParaRPr lang="ar-EG" sz="2600" b="1" dirty="0">
              <a:solidFill>
                <a:srgbClr val="262262"/>
              </a:solidFill>
              <a:effectLst>
                <a:outerShdw blurRad="38100" dist="38100" dir="2700000" algn="tl">
                  <a:srgbClr val="000000">
                    <a:alpha val="43137"/>
                  </a:srgbClr>
                </a:outerShdw>
              </a:effectLst>
              <a:latin typeface="Playfair Display Bold" pitchFamily="34" charset="0"/>
            </a:endParaRPr>
          </a:p>
        </p:txBody>
      </p:sp>
      <p:sp>
        <p:nvSpPr>
          <p:cNvPr id="8" name="Rectangle: Rounded Corners 7">
            <a:extLst>
              <a:ext uri="{FF2B5EF4-FFF2-40B4-BE49-F238E27FC236}">
                <a16:creationId xmlns:a16="http://schemas.microsoft.com/office/drawing/2014/main" id="{596BAC27-08A1-2E01-2933-90FAE925BDCE}"/>
              </a:ext>
            </a:extLst>
          </p:cNvPr>
          <p:cNvSpPr/>
          <p:nvPr/>
        </p:nvSpPr>
        <p:spPr>
          <a:xfrm>
            <a:off x="9429717" y="1390650"/>
            <a:ext cx="2705100"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Rounded Corners 9">
            <a:extLst>
              <a:ext uri="{FF2B5EF4-FFF2-40B4-BE49-F238E27FC236}">
                <a16:creationId xmlns:a16="http://schemas.microsoft.com/office/drawing/2014/main" id="{A2D7F06E-67C4-CF1E-B52B-B146C710A5D4}"/>
              </a:ext>
            </a:extLst>
          </p:cNvPr>
          <p:cNvSpPr/>
          <p:nvPr/>
        </p:nvSpPr>
        <p:spPr>
          <a:xfrm>
            <a:off x="8715342" y="2673060"/>
            <a:ext cx="2705100"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Rectangle: Rounded Corners 10">
            <a:extLst>
              <a:ext uri="{FF2B5EF4-FFF2-40B4-BE49-F238E27FC236}">
                <a16:creationId xmlns:a16="http://schemas.microsoft.com/office/drawing/2014/main" id="{24C842E7-FCA2-0529-9701-4A2C1196252C}"/>
              </a:ext>
            </a:extLst>
          </p:cNvPr>
          <p:cNvSpPr/>
          <p:nvPr/>
        </p:nvSpPr>
        <p:spPr>
          <a:xfrm>
            <a:off x="6905592" y="4305299"/>
            <a:ext cx="4257708" cy="2163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02899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3045355"/>
            <a:ext cx="7766936" cy="767291"/>
          </a:xfrm>
        </p:spPr>
        <p:txBody>
          <a:bodyPr vert="horz" lIns="91440" tIns="45720" rIns="91440" bIns="45720" rtlCol="0" anchor="b">
            <a:no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Open Periods</a:t>
            </a:r>
          </a:p>
        </p:txBody>
      </p:sp>
    </p:spTree>
    <p:extLst>
      <p:ext uri="{BB962C8B-B14F-4D97-AF65-F5344CB8AC3E}">
        <p14:creationId xmlns:p14="http://schemas.microsoft.com/office/powerpoint/2010/main" val="282313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0">
            <a:extLst>
              <a:ext uri="{FF2B5EF4-FFF2-40B4-BE49-F238E27FC236}">
                <a16:creationId xmlns:a16="http://schemas.microsoft.com/office/drawing/2014/main" id="{08A32AE1-66B8-4116-A9BA-B7595E2149C7}"/>
              </a:ext>
            </a:extLst>
          </p:cNvPr>
          <p:cNvSpPr/>
          <p:nvPr/>
        </p:nvSpPr>
        <p:spPr>
          <a:xfrm>
            <a:off x="-109" y="0"/>
            <a:ext cx="12191999" cy="691161"/>
          </a:xfrm>
          <a:prstGeom prst="rect">
            <a:avLst/>
          </a:prstGeom>
          <a:noFill/>
          <a:ln/>
        </p:spPr>
        <p:txBody>
          <a:bodyPr wrap="none" lIns="0" tIns="0" rIns="0" bIns="0" rtlCol="0" anchor="t"/>
          <a:lstStyle/>
          <a:p>
            <a:pPr marL="0" indent="0" algn="ctr">
              <a:lnSpc>
                <a:spcPts val="5550"/>
              </a:lnSpc>
              <a:buNone/>
            </a:pPr>
            <a:r>
              <a:rPr lang="en-US" sz="4450" b="1" dirty="0">
                <a:solidFill>
                  <a:srgbClr val="262262"/>
                </a:solidFill>
                <a:latin typeface="Playfair Display Bold" pitchFamily="34" charset="0"/>
                <a:ea typeface="Playfair Display Bold" pitchFamily="34" charset="-122"/>
                <a:cs typeface="Playfair Display Bold" pitchFamily="34" charset="-120"/>
              </a:rPr>
              <a:t>Accounting Period</a:t>
            </a:r>
            <a:endParaRPr lang="en-US" sz="4450" dirty="0">
              <a:solidFill>
                <a:srgbClr val="262262"/>
              </a:solidFill>
              <a:effectLst>
                <a:outerShdw blurRad="38100" dist="38100" dir="2700000" algn="tl">
                  <a:srgbClr val="000000">
                    <a:alpha val="43137"/>
                  </a:srgbClr>
                </a:outerShdw>
              </a:effectLst>
            </a:endParaRPr>
          </a:p>
        </p:txBody>
      </p:sp>
      <p:sp>
        <p:nvSpPr>
          <p:cNvPr id="23" name="Text 2">
            <a:extLst>
              <a:ext uri="{FF2B5EF4-FFF2-40B4-BE49-F238E27FC236}">
                <a16:creationId xmlns:a16="http://schemas.microsoft.com/office/drawing/2014/main" id="{CBA5E929-7D0D-46A1-9C11-B32EE90C5FB0}"/>
              </a:ext>
            </a:extLst>
          </p:cNvPr>
          <p:cNvSpPr/>
          <p:nvPr/>
        </p:nvSpPr>
        <p:spPr>
          <a:xfrm>
            <a:off x="356071" y="1056676"/>
            <a:ext cx="2585375" cy="345523"/>
          </a:xfrm>
          <a:prstGeom prst="rect">
            <a:avLst/>
          </a:prstGeom>
          <a:noFill/>
          <a:ln/>
        </p:spPr>
        <p:txBody>
          <a:bodyPr wrap="none" lIns="0" tIns="0" rIns="0" bIns="0" rtlCol="0" anchor="t"/>
          <a:lstStyle/>
          <a:p>
            <a:pPr marL="0" indent="0" algn="l">
              <a:lnSpc>
                <a:spcPts val="2750"/>
              </a:lnSpc>
              <a:buNone/>
            </a:pPr>
            <a:r>
              <a:rPr lang="ar-EG" sz="2400" dirty="0"/>
              <a:t>🔓</a:t>
            </a:r>
            <a:r>
              <a:rPr lang="en-US" sz="2200" b="1" dirty="0">
                <a:solidFill>
                  <a:srgbClr val="000066"/>
                </a:solidFill>
                <a:latin typeface="Playfair Display Bold" pitchFamily="34" charset="0"/>
                <a:ea typeface="Playfair Display Bold" pitchFamily="34" charset="-122"/>
                <a:cs typeface="Playfair Display Bold" pitchFamily="34" charset="-120"/>
              </a:rPr>
              <a:t> Open</a:t>
            </a:r>
            <a:endParaRPr lang="en-US" sz="2200" dirty="0">
              <a:solidFill>
                <a:srgbClr val="000066"/>
              </a:solidFill>
            </a:endParaRPr>
          </a:p>
        </p:txBody>
      </p:sp>
      <p:sp>
        <p:nvSpPr>
          <p:cNvPr id="24" name="Text 3">
            <a:extLst>
              <a:ext uri="{FF2B5EF4-FFF2-40B4-BE49-F238E27FC236}">
                <a16:creationId xmlns:a16="http://schemas.microsoft.com/office/drawing/2014/main" id="{DE5E72F5-59D4-46C6-A550-B35A859853F0}"/>
              </a:ext>
            </a:extLst>
          </p:cNvPr>
          <p:cNvSpPr/>
          <p:nvPr/>
        </p:nvSpPr>
        <p:spPr>
          <a:xfrm>
            <a:off x="356071" y="1534903"/>
            <a:ext cx="3412896" cy="1537281"/>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Journal entry and posting are allowed.</a:t>
            </a:r>
          </a:p>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The period is fully available for accounting transactions</a:t>
            </a:r>
          </a:p>
        </p:txBody>
      </p:sp>
      <p:sp>
        <p:nvSpPr>
          <p:cNvPr id="26" name="Text 5">
            <a:extLst>
              <a:ext uri="{FF2B5EF4-FFF2-40B4-BE49-F238E27FC236}">
                <a16:creationId xmlns:a16="http://schemas.microsoft.com/office/drawing/2014/main" id="{4FC7AC47-A11C-43A7-9792-0D7140AA26A7}"/>
              </a:ext>
            </a:extLst>
          </p:cNvPr>
          <p:cNvSpPr/>
          <p:nvPr/>
        </p:nvSpPr>
        <p:spPr>
          <a:xfrm>
            <a:off x="4389443" y="1056676"/>
            <a:ext cx="2585375" cy="345523"/>
          </a:xfrm>
          <a:prstGeom prst="rect">
            <a:avLst/>
          </a:prstGeom>
          <a:noFill/>
          <a:ln/>
        </p:spPr>
        <p:txBody>
          <a:bodyPr wrap="none" lIns="0" tIns="0" rIns="0" bIns="0" rtlCol="0" anchor="t"/>
          <a:lstStyle/>
          <a:p>
            <a:pPr marL="0" indent="0" algn="l">
              <a:lnSpc>
                <a:spcPts val="2750"/>
              </a:lnSpc>
              <a:buNone/>
            </a:pPr>
            <a:r>
              <a:rPr lang="en-US" sz="2200" b="1" dirty="0">
                <a:solidFill>
                  <a:srgbClr val="000066"/>
                </a:solidFill>
                <a:latin typeface="Playfair Display Bold" pitchFamily="34" charset="0"/>
                <a:ea typeface="Playfair Display Bold" pitchFamily="34" charset="-122"/>
                <a:cs typeface="Playfair Display Bold" pitchFamily="34" charset="-120"/>
              </a:rPr>
              <a:t>🔒 Closed</a:t>
            </a:r>
            <a:endParaRPr lang="en-US" sz="2200" dirty="0">
              <a:solidFill>
                <a:srgbClr val="000066"/>
              </a:solidFill>
            </a:endParaRPr>
          </a:p>
        </p:txBody>
      </p:sp>
      <p:sp>
        <p:nvSpPr>
          <p:cNvPr id="27" name="Text 6">
            <a:extLst>
              <a:ext uri="{FF2B5EF4-FFF2-40B4-BE49-F238E27FC236}">
                <a16:creationId xmlns:a16="http://schemas.microsoft.com/office/drawing/2014/main" id="{7BBF74FD-DED0-4382-87BC-1E11FFF28B65}"/>
              </a:ext>
            </a:extLst>
          </p:cNvPr>
          <p:cNvSpPr/>
          <p:nvPr/>
        </p:nvSpPr>
        <p:spPr>
          <a:xfrm>
            <a:off x="4389443" y="1534904"/>
            <a:ext cx="3412896" cy="1894096"/>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No journal entry or posting allowed.</a:t>
            </a:r>
          </a:p>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Only reporting and inquiry are permitted; the period can be reopened if needed</a:t>
            </a:r>
          </a:p>
        </p:txBody>
      </p:sp>
      <p:sp>
        <p:nvSpPr>
          <p:cNvPr id="29" name="Text 8">
            <a:extLst>
              <a:ext uri="{FF2B5EF4-FFF2-40B4-BE49-F238E27FC236}">
                <a16:creationId xmlns:a16="http://schemas.microsoft.com/office/drawing/2014/main" id="{C8FC984A-FB89-4784-956A-65FC229146BF}"/>
              </a:ext>
            </a:extLst>
          </p:cNvPr>
          <p:cNvSpPr/>
          <p:nvPr/>
        </p:nvSpPr>
        <p:spPr>
          <a:xfrm>
            <a:off x="8422816" y="1056676"/>
            <a:ext cx="2978609" cy="345523"/>
          </a:xfrm>
          <a:prstGeom prst="rect">
            <a:avLst/>
          </a:prstGeom>
          <a:noFill/>
          <a:ln/>
        </p:spPr>
        <p:txBody>
          <a:bodyPr wrap="none" lIns="0" tIns="0" rIns="0" bIns="0" rtlCol="0" anchor="t"/>
          <a:lstStyle/>
          <a:p>
            <a:pPr marL="0" indent="0" algn="l">
              <a:lnSpc>
                <a:spcPts val="2750"/>
              </a:lnSpc>
              <a:buNone/>
            </a:pPr>
            <a:r>
              <a:rPr lang="ar-EG" sz="2400" dirty="0"/>
              <a:t>🧱</a:t>
            </a:r>
            <a:r>
              <a:rPr lang="en-US" sz="2200" b="1" dirty="0">
                <a:solidFill>
                  <a:srgbClr val="000066"/>
                </a:solidFill>
                <a:latin typeface="Playfair Display Bold" pitchFamily="34" charset="0"/>
                <a:ea typeface="Playfair Display Bold" pitchFamily="34" charset="-122"/>
                <a:cs typeface="Playfair Display Bold" pitchFamily="34" charset="-120"/>
              </a:rPr>
              <a:t> Permanently Closed</a:t>
            </a:r>
            <a:endParaRPr lang="en-US" sz="2200" dirty="0">
              <a:solidFill>
                <a:srgbClr val="000066"/>
              </a:solidFill>
            </a:endParaRPr>
          </a:p>
        </p:txBody>
      </p:sp>
      <p:sp>
        <p:nvSpPr>
          <p:cNvPr id="30" name="Text 9">
            <a:extLst>
              <a:ext uri="{FF2B5EF4-FFF2-40B4-BE49-F238E27FC236}">
                <a16:creationId xmlns:a16="http://schemas.microsoft.com/office/drawing/2014/main" id="{CDEB6588-80DC-4344-AEA3-A38BA4567CCD}"/>
              </a:ext>
            </a:extLst>
          </p:cNvPr>
          <p:cNvSpPr/>
          <p:nvPr/>
        </p:nvSpPr>
        <p:spPr>
          <a:xfrm>
            <a:off x="8422816" y="1534904"/>
            <a:ext cx="3692984" cy="707764"/>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No journal entry or posting allowed.</a:t>
            </a:r>
          </a:p>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This status cannot be changed; only reporting and inquiry are allowed</a:t>
            </a:r>
          </a:p>
        </p:txBody>
      </p:sp>
      <p:sp>
        <p:nvSpPr>
          <p:cNvPr id="32" name="Text 11">
            <a:extLst>
              <a:ext uri="{FF2B5EF4-FFF2-40B4-BE49-F238E27FC236}">
                <a16:creationId xmlns:a16="http://schemas.microsoft.com/office/drawing/2014/main" id="{07819958-79ED-4408-8066-4486298B8404}"/>
              </a:ext>
            </a:extLst>
          </p:cNvPr>
          <p:cNvSpPr/>
          <p:nvPr/>
        </p:nvSpPr>
        <p:spPr>
          <a:xfrm>
            <a:off x="356071" y="3974143"/>
            <a:ext cx="2685709" cy="478227"/>
          </a:xfrm>
          <a:prstGeom prst="rect">
            <a:avLst/>
          </a:prstGeom>
          <a:noFill/>
          <a:ln/>
        </p:spPr>
        <p:txBody>
          <a:bodyPr wrap="none" lIns="0" tIns="0" rIns="0" bIns="0" rtlCol="0" anchor="t"/>
          <a:lstStyle/>
          <a:p>
            <a:pPr marL="0" indent="0" algn="just">
              <a:lnSpc>
                <a:spcPts val="2750"/>
              </a:lnSpc>
              <a:buNone/>
            </a:pPr>
            <a:r>
              <a:rPr lang="en-US" sz="2000" b="1" dirty="0">
                <a:solidFill>
                  <a:srgbClr val="000066"/>
                </a:solidFill>
                <a:latin typeface="Playfair Display Bold" pitchFamily="34" charset="0"/>
                <a:ea typeface="Playfair Display Bold" pitchFamily="34" charset="-122"/>
                <a:cs typeface="Playfair Display Bold" pitchFamily="34" charset="-120"/>
              </a:rPr>
              <a:t>⛔</a:t>
            </a:r>
            <a:r>
              <a:rPr lang="en-US" sz="2200" b="1" dirty="0">
                <a:solidFill>
                  <a:srgbClr val="000066"/>
                </a:solidFill>
                <a:latin typeface="Playfair Display Bold" pitchFamily="34" charset="0"/>
                <a:ea typeface="Playfair Display Bold" pitchFamily="34" charset="-122"/>
                <a:cs typeface="Playfair Display Bold" pitchFamily="34" charset="-120"/>
              </a:rPr>
              <a:t> Never Opened</a:t>
            </a:r>
            <a:endParaRPr lang="en-US" sz="2200" dirty="0">
              <a:solidFill>
                <a:srgbClr val="000066"/>
              </a:solidFill>
            </a:endParaRPr>
          </a:p>
        </p:txBody>
      </p:sp>
      <p:sp>
        <p:nvSpPr>
          <p:cNvPr id="33" name="Text 12">
            <a:extLst>
              <a:ext uri="{FF2B5EF4-FFF2-40B4-BE49-F238E27FC236}">
                <a16:creationId xmlns:a16="http://schemas.microsoft.com/office/drawing/2014/main" id="{C71128F4-3929-4A4B-B55F-F20897C05934}"/>
              </a:ext>
            </a:extLst>
          </p:cNvPr>
          <p:cNvSpPr/>
          <p:nvPr/>
        </p:nvSpPr>
        <p:spPr>
          <a:xfrm>
            <a:off x="356071" y="4452371"/>
            <a:ext cx="5429691" cy="1138804"/>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No journal entry or posting allowed.</a:t>
            </a:r>
          </a:p>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Applies to periods before the first ever opened or those not yet defined as future-entry</a:t>
            </a:r>
          </a:p>
        </p:txBody>
      </p:sp>
      <p:sp>
        <p:nvSpPr>
          <p:cNvPr id="35" name="Text 14">
            <a:extLst>
              <a:ext uri="{FF2B5EF4-FFF2-40B4-BE49-F238E27FC236}">
                <a16:creationId xmlns:a16="http://schemas.microsoft.com/office/drawing/2014/main" id="{CE2CDCB9-E373-421A-8524-091DD3BD6819}"/>
              </a:ext>
            </a:extLst>
          </p:cNvPr>
          <p:cNvSpPr/>
          <p:nvPr/>
        </p:nvSpPr>
        <p:spPr>
          <a:xfrm>
            <a:off x="6406238" y="3974143"/>
            <a:ext cx="2585375" cy="345523"/>
          </a:xfrm>
          <a:prstGeom prst="rect">
            <a:avLst/>
          </a:prstGeom>
          <a:noFill/>
          <a:ln/>
        </p:spPr>
        <p:txBody>
          <a:bodyPr wrap="none" lIns="0" tIns="0" rIns="0" bIns="0" rtlCol="0" anchor="t"/>
          <a:lstStyle/>
          <a:p>
            <a:pPr marL="0" indent="0" algn="just">
              <a:lnSpc>
                <a:spcPts val="2750"/>
              </a:lnSpc>
              <a:buNone/>
            </a:pPr>
            <a:r>
              <a:rPr lang="en-US" sz="2400" dirty="0"/>
              <a:t>⏳</a:t>
            </a:r>
            <a:r>
              <a:rPr lang="en-US" sz="2200" b="1" dirty="0">
                <a:solidFill>
                  <a:srgbClr val="000066"/>
                </a:solidFill>
                <a:latin typeface="Playfair Display Bold" pitchFamily="34" charset="0"/>
                <a:ea typeface="Playfair Display Bold" pitchFamily="34" charset="-122"/>
                <a:cs typeface="Playfair Display Bold" pitchFamily="34" charset="-120"/>
              </a:rPr>
              <a:t>Future-Entry</a:t>
            </a:r>
            <a:endParaRPr lang="en-US" sz="2200" dirty="0">
              <a:solidFill>
                <a:srgbClr val="000066"/>
              </a:solidFill>
            </a:endParaRPr>
          </a:p>
        </p:txBody>
      </p:sp>
      <p:sp>
        <p:nvSpPr>
          <p:cNvPr id="36" name="Text 15">
            <a:extLst>
              <a:ext uri="{FF2B5EF4-FFF2-40B4-BE49-F238E27FC236}">
                <a16:creationId xmlns:a16="http://schemas.microsoft.com/office/drawing/2014/main" id="{30D48AAA-DCB6-4702-9040-F149AE537D47}"/>
              </a:ext>
            </a:extLst>
          </p:cNvPr>
          <p:cNvSpPr/>
          <p:nvPr/>
        </p:nvSpPr>
        <p:spPr>
          <a:xfrm>
            <a:off x="6406238" y="4452370"/>
            <a:ext cx="5429691" cy="1224949"/>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Journal entry is allowed, but posting is not.</a:t>
            </a:r>
          </a:p>
          <a:p>
            <a:pPr marL="285750" indent="-285750" algn="just">
              <a:lnSpc>
                <a:spcPts val="2850"/>
              </a:lnSpc>
              <a:buFont typeface="Wingdings" panose="05000000000000000000" pitchFamily="2" charset="2"/>
              <a:buChar char="§"/>
            </a:pPr>
            <a:r>
              <a:rPr lang="en-US" sz="1750" dirty="0">
                <a:solidFill>
                  <a:srgbClr val="39393C"/>
                </a:solidFill>
                <a:latin typeface="Open Sans" pitchFamily="34" charset="0"/>
                <a:ea typeface="Open Sans" pitchFamily="34" charset="-122"/>
                <a:cs typeface="Open Sans" pitchFamily="34" charset="-120"/>
              </a:rPr>
              <a:t>The period is within the future-enterable range; must be officially opened to post</a:t>
            </a:r>
          </a:p>
        </p:txBody>
      </p:sp>
    </p:spTree>
    <p:extLst>
      <p:ext uri="{BB962C8B-B14F-4D97-AF65-F5344CB8AC3E}">
        <p14:creationId xmlns:p14="http://schemas.microsoft.com/office/powerpoint/2010/main" val="4019964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709" y="845556"/>
            <a:ext cx="527241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Setup </a:t>
            </a:r>
            <a:r>
              <a:rPr lang="en-US" dirty="0"/>
              <a: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Open/Close </a:t>
            </a:r>
          </a:p>
        </p:txBody>
      </p:sp>
      <p:sp>
        <p:nvSpPr>
          <p:cNvPr id="5" name="TextBox 4"/>
          <p:cNvSpPr txBox="1"/>
          <p:nvPr/>
        </p:nvSpPr>
        <p:spPr>
          <a:xfrm>
            <a:off x="265920" y="1731452"/>
            <a:ext cx="527241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Ledger name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and click on Find button</a:t>
            </a:r>
          </a:p>
        </p:txBody>
      </p:sp>
      <p:sp>
        <p:nvSpPr>
          <p:cNvPr id="6" name="TextBox 5"/>
          <p:cNvSpPr txBox="1"/>
          <p:nvPr/>
        </p:nvSpPr>
        <p:spPr>
          <a:xfrm>
            <a:off x="394953" y="3028047"/>
            <a:ext cx="527241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Enter the Ledger name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a:t>
            </a:r>
            <a:r>
              <a:rPr lang="en-US" dirty="0">
                <a:latin typeface="Times New Roman" panose="02020603050405020304" pitchFamily="18" charset="0"/>
                <a:cs typeface="Times New Roman" panose="02020603050405020304" pitchFamily="18" charset="0"/>
              </a:rPr>
              <a:t> and First period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January-24</a:t>
            </a:r>
            <a:r>
              <a:rPr lang="en-US" dirty="0">
                <a:latin typeface="Times New Roman" panose="02020603050405020304" pitchFamily="18" charset="0"/>
                <a:cs typeface="Times New Roman" panose="02020603050405020304" pitchFamily="18" charset="0"/>
              </a:rPr>
              <a:t> and click on open button</a:t>
            </a:r>
          </a:p>
        </p:txBody>
      </p:sp>
      <p:sp>
        <p:nvSpPr>
          <p:cNvPr id="7" name="TextBox 6"/>
          <p:cNvSpPr txBox="1"/>
          <p:nvPr/>
        </p:nvSpPr>
        <p:spPr>
          <a:xfrm>
            <a:off x="394952" y="4490807"/>
            <a:ext cx="527241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concurrent Program Open period is run by system automatically </a:t>
            </a:r>
          </a:p>
        </p:txBody>
      </p:sp>
      <p:pic>
        <p:nvPicPr>
          <p:cNvPr id="3" name="Picture 2">
            <a:extLst>
              <a:ext uri="{FF2B5EF4-FFF2-40B4-BE49-F238E27FC236}">
                <a16:creationId xmlns:a16="http://schemas.microsoft.com/office/drawing/2014/main" id="{835B65F1-1590-437A-A14C-F6525FB829C2}"/>
              </a:ext>
            </a:extLst>
          </p:cNvPr>
          <p:cNvPicPr>
            <a:picLocks noChangeAspect="1"/>
          </p:cNvPicPr>
          <p:nvPr/>
        </p:nvPicPr>
        <p:blipFill rotWithShape="1">
          <a:blip r:embed="rId2">
            <a:extLst>
              <a:ext uri="{28A0092B-C50C-407E-A947-70E740481C1C}">
                <a14:useLocalDpi xmlns:a14="http://schemas.microsoft.com/office/drawing/2010/main" val="0"/>
              </a:ext>
            </a:extLst>
          </a:blip>
          <a:srcRect l="8406" t="9602" r="61677" b="45607"/>
          <a:stretch/>
        </p:blipFill>
        <p:spPr>
          <a:xfrm>
            <a:off x="7636757" y="0"/>
            <a:ext cx="4091311" cy="3292475"/>
          </a:xfrm>
          <a:prstGeom prst="rect">
            <a:avLst/>
          </a:prstGeom>
        </p:spPr>
      </p:pic>
      <p:pic>
        <p:nvPicPr>
          <p:cNvPr id="9" name="Picture 8">
            <a:extLst>
              <a:ext uri="{FF2B5EF4-FFF2-40B4-BE49-F238E27FC236}">
                <a16:creationId xmlns:a16="http://schemas.microsoft.com/office/drawing/2014/main" id="{2399E80E-DB20-4D78-BF3F-EAC55FF6E2F0}"/>
              </a:ext>
            </a:extLst>
          </p:cNvPr>
          <p:cNvPicPr>
            <a:picLocks noChangeAspect="1"/>
          </p:cNvPicPr>
          <p:nvPr/>
        </p:nvPicPr>
        <p:blipFill rotWithShape="1">
          <a:blip r:embed="rId2">
            <a:extLst>
              <a:ext uri="{28A0092B-C50C-407E-A947-70E740481C1C}">
                <a14:useLocalDpi xmlns:a14="http://schemas.microsoft.com/office/drawing/2010/main" val="0"/>
              </a:ext>
            </a:extLst>
          </a:blip>
          <a:srcRect l="46674" t="14366" r="26965" b="57831"/>
          <a:stretch/>
        </p:blipFill>
        <p:spPr>
          <a:xfrm>
            <a:off x="8175460" y="3429000"/>
            <a:ext cx="3013206" cy="1708138"/>
          </a:xfrm>
          <a:prstGeom prst="rect">
            <a:avLst/>
          </a:prstGeom>
        </p:spPr>
      </p:pic>
      <p:pic>
        <p:nvPicPr>
          <p:cNvPr id="11" name="Picture 10">
            <a:extLst>
              <a:ext uri="{FF2B5EF4-FFF2-40B4-BE49-F238E27FC236}">
                <a16:creationId xmlns:a16="http://schemas.microsoft.com/office/drawing/2014/main" id="{2A4058B6-783F-4C6B-B071-C9111BED5D04}"/>
              </a:ext>
            </a:extLst>
          </p:cNvPr>
          <p:cNvPicPr>
            <a:picLocks noChangeAspect="1"/>
          </p:cNvPicPr>
          <p:nvPr/>
        </p:nvPicPr>
        <p:blipFill rotWithShape="1">
          <a:blip r:embed="rId3">
            <a:extLst>
              <a:ext uri="{28A0092B-C50C-407E-A947-70E740481C1C}">
                <a14:useLocalDpi xmlns:a14="http://schemas.microsoft.com/office/drawing/2010/main" val="0"/>
              </a:ext>
            </a:extLst>
          </a:blip>
          <a:srcRect t="18510" r="60663" b="69150"/>
          <a:stretch/>
        </p:blipFill>
        <p:spPr>
          <a:xfrm>
            <a:off x="394952" y="5760886"/>
            <a:ext cx="4795935" cy="808653"/>
          </a:xfrm>
          <a:prstGeom prst="rect">
            <a:avLst/>
          </a:prstGeom>
        </p:spPr>
      </p:pic>
      <p:pic>
        <p:nvPicPr>
          <p:cNvPr id="8" name="Picture 7">
            <a:extLst>
              <a:ext uri="{FF2B5EF4-FFF2-40B4-BE49-F238E27FC236}">
                <a16:creationId xmlns:a16="http://schemas.microsoft.com/office/drawing/2014/main" id="{EA9920A8-7C84-4F97-AB00-4DE49E0154F4}"/>
              </a:ext>
            </a:extLst>
          </p:cNvPr>
          <p:cNvPicPr>
            <a:picLocks noChangeAspect="1"/>
          </p:cNvPicPr>
          <p:nvPr/>
        </p:nvPicPr>
        <p:blipFill rotWithShape="1">
          <a:blip r:embed="rId4">
            <a:extLst>
              <a:ext uri="{28A0092B-C50C-407E-A947-70E740481C1C}">
                <a14:useLocalDpi xmlns:a14="http://schemas.microsoft.com/office/drawing/2010/main" val="0"/>
              </a:ext>
            </a:extLst>
          </a:blip>
          <a:srcRect l="46073" t="46038" r="26300" b="35647"/>
          <a:stretch/>
        </p:blipFill>
        <p:spPr>
          <a:xfrm>
            <a:off x="7997887" y="5393222"/>
            <a:ext cx="3368352" cy="1200259"/>
          </a:xfrm>
          <a:prstGeom prst="rect">
            <a:avLst/>
          </a:prstGeom>
        </p:spPr>
      </p:pic>
      <p:sp>
        <p:nvSpPr>
          <p:cNvPr id="12" name="TextBox 11">
            <a:extLst>
              <a:ext uri="{FF2B5EF4-FFF2-40B4-BE49-F238E27FC236}">
                <a16:creationId xmlns:a16="http://schemas.microsoft.com/office/drawing/2014/main" id="{9634EEDC-F826-4951-A981-7FD042564169}"/>
              </a:ext>
            </a:extLst>
          </p:cNvPr>
          <p:cNvSpPr txBox="1"/>
          <p:nvPr/>
        </p:nvSpPr>
        <p:spPr>
          <a:xfrm>
            <a:off x="2509587" y="-125488"/>
            <a:ext cx="2778369" cy="690148"/>
          </a:xfrm>
          <a:prstGeom prst="rect">
            <a:avLst/>
          </a:prstGeom>
          <a:noFill/>
          <a:ln/>
        </p:spPr>
        <p:txBody>
          <a:bodyPr wrap="none" lIns="0" tIns="0" rIns="0" bIns="0" rtlCol="0" anchor="t"/>
          <a:lstStyle>
            <a:defPPr>
              <a:defRPr lang="en-US"/>
            </a:defPPr>
            <a:lvl1pPr indent="0" algn="ctr">
              <a:lnSpc>
                <a:spcPts val="5550"/>
              </a:lnSpc>
              <a:buNone/>
              <a:defRPr sz="4450" b="1">
                <a:solidFill>
                  <a:srgbClr val="262262"/>
                </a:solidFill>
                <a:latin typeface="Playfair Display Bold" pitchFamily="34" charset="0"/>
                <a:ea typeface="Playfair Display Bold" pitchFamily="34" charset="-122"/>
                <a:cs typeface="Playfair Display Bold" pitchFamily="34" charset="-120"/>
              </a:defRPr>
            </a:lvl1pPr>
          </a:lstStyle>
          <a:p>
            <a:r>
              <a:rPr lang="en-US" sz="3200" dirty="0"/>
              <a:t>Open Periods</a:t>
            </a:r>
            <a:endParaRPr lang="ar-EG" sz="3200" dirty="0"/>
          </a:p>
        </p:txBody>
      </p:sp>
    </p:spTree>
    <p:extLst>
      <p:ext uri="{BB962C8B-B14F-4D97-AF65-F5344CB8AC3E}">
        <p14:creationId xmlns:p14="http://schemas.microsoft.com/office/powerpoint/2010/main" val="3739506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532" y="3045355"/>
            <a:ext cx="7766936" cy="767291"/>
          </a:xfrm>
        </p:spPr>
        <p:txBody>
          <a:bodyPr vert="horz" lIns="91440" tIns="45720" rIns="91440" bIns="45720" rtlCol="0" anchor="b">
            <a:no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Entering Journals</a:t>
            </a:r>
          </a:p>
        </p:txBody>
      </p:sp>
    </p:spTree>
    <p:extLst>
      <p:ext uri="{BB962C8B-B14F-4D97-AF65-F5344CB8AC3E}">
        <p14:creationId xmlns:p14="http://schemas.microsoft.com/office/powerpoint/2010/main" val="31867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F7DE8-4200-40EC-B409-5DA02CAEC4E8}"/>
              </a:ext>
            </a:extLst>
          </p:cNvPr>
          <p:cNvPicPr>
            <a:picLocks noChangeAspect="1"/>
          </p:cNvPicPr>
          <p:nvPr/>
        </p:nvPicPr>
        <p:blipFill rotWithShape="1">
          <a:blip r:embed="rId2"/>
          <a:srcRect l="3712" t="13590" r="66263" b="43718"/>
          <a:stretch/>
        </p:blipFill>
        <p:spPr>
          <a:xfrm>
            <a:off x="7596554" y="114299"/>
            <a:ext cx="3657600" cy="2927839"/>
          </a:xfrm>
          <a:prstGeom prst="rect">
            <a:avLst/>
          </a:prstGeom>
        </p:spPr>
      </p:pic>
      <p:pic>
        <p:nvPicPr>
          <p:cNvPr id="5" name="Picture 4">
            <a:extLst>
              <a:ext uri="{FF2B5EF4-FFF2-40B4-BE49-F238E27FC236}">
                <a16:creationId xmlns:a16="http://schemas.microsoft.com/office/drawing/2014/main" id="{D5949248-49DC-454E-9776-AC84B3A07E49}"/>
              </a:ext>
            </a:extLst>
          </p:cNvPr>
          <p:cNvPicPr>
            <a:picLocks noChangeAspect="1"/>
          </p:cNvPicPr>
          <p:nvPr/>
        </p:nvPicPr>
        <p:blipFill rotWithShape="1">
          <a:blip r:embed="rId2"/>
          <a:srcRect l="37923" t="11539" r="9823" b="32179"/>
          <a:stretch/>
        </p:blipFill>
        <p:spPr>
          <a:xfrm>
            <a:off x="6822830" y="3358662"/>
            <a:ext cx="5369170" cy="3255615"/>
          </a:xfrm>
          <a:prstGeom prst="rect">
            <a:avLst/>
          </a:prstGeom>
        </p:spPr>
      </p:pic>
      <p:sp>
        <p:nvSpPr>
          <p:cNvPr id="6" name="TextBox 5">
            <a:extLst>
              <a:ext uri="{FF2B5EF4-FFF2-40B4-BE49-F238E27FC236}">
                <a16:creationId xmlns:a16="http://schemas.microsoft.com/office/drawing/2014/main" id="{B24FE59D-AE3A-4D71-96B8-A868FA27CB84}"/>
              </a:ext>
            </a:extLst>
          </p:cNvPr>
          <p:cNvSpPr txBox="1"/>
          <p:nvPr/>
        </p:nvSpPr>
        <p:spPr>
          <a:xfrm>
            <a:off x="337772" y="1208886"/>
            <a:ext cx="6101860"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Journals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Enter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A367CDA-7F82-4DFA-B1EC-DB9459806B23}"/>
              </a:ext>
            </a:extLst>
          </p:cNvPr>
          <p:cNvSpPr txBox="1"/>
          <p:nvPr/>
        </p:nvSpPr>
        <p:spPr>
          <a:xfrm>
            <a:off x="404447" y="3358662"/>
            <a:ext cx="6101860"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Click on new </a:t>
            </a:r>
            <a:r>
              <a:rPr lang="en-US" sz="1800" b="1" i="0"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batch</a:t>
            </a:r>
            <a:r>
              <a:rPr lang="en-US" sz="1800" b="0" i="0" dirty="0">
                <a:solidFill>
                  <a:srgbClr val="000000"/>
                </a:solidFill>
                <a:effectLst/>
                <a:latin typeface="Times New Roman" panose="02020603050405020304" pitchFamily="18" charset="0"/>
                <a:cs typeface="Times New Roman" panose="02020603050405020304" pitchFamily="18" charset="0"/>
              </a:rPr>
              <a:t> or new </a:t>
            </a:r>
            <a:r>
              <a:rPr lang="en-US" sz="1800" b="1" i="0"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journal</a:t>
            </a:r>
            <a:endParaRPr lang="ar-EG"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CC098D2-EB93-47A3-8FD7-10BA9A605253}"/>
              </a:ext>
            </a:extLst>
          </p:cNvPr>
          <p:cNvSpPr txBox="1"/>
          <p:nvPr/>
        </p:nvSpPr>
        <p:spPr>
          <a:xfrm>
            <a:off x="337772" y="4986469"/>
            <a:ext cx="6101860"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You can use this screen for reference when working with journals in the future.</a:t>
            </a:r>
            <a:endParaRPr lang="ar-E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F0D92A0-615C-43EF-ADCB-9DB2179D40D0}"/>
              </a:ext>
            </a:extLst>
          </p:cNvPr>
          <p:cNvSpPr txBox="1"/>
          <p:nvPr/>
        </p:nvSpPr>
        <p:spPr>
          <a:xfrm>
            <a:off x="0" y="109805"/>
            <a:ext cx="6105524" cy="584775"/>
          </a:xfrm>
          <a:prstGeom prst="rect">
            <a:avLst/>
          </a:prstGeom>
          <a:noFill/>
        </p:spPr>
        <p:txBody>
          <a:bodyPr wrap="square">
            <a:spAutoFit/>
          </a:bodyPr>
          <a:lstStyle/>
          <a:p>
            <a:r>
              <a:rPr lang="en-US" sz="3200" b="1" dirty="0">
                <a:solidFill>
                  <a:srgbClr val="262262"/>
                </a:solidFill>
                <a:latin typeface="Playfair Display Bold" pitchFamily="34" charset="0"/>
              </a:rPr>
              <a:t>Entering Journals</a:t>
            </a:r>
            <a:endParaRPr lang="ar-EG" sz="3200" b="1" dirty="0">
              <a:solidFill>
                <a:srgbClr val="262262"/>
              </a:solidFill>
              <a:latin typeface="Playfair Display Bold" pitchFamily="34" charset="0"/>
            </a:endParaRPr>
          </a:p>
        </p:txBody>
      </p:sp>
      <p:sp>
        <p:nvSpPr>
          <p:cNvPr id="12" name="Rectangle: Rounded Corners 11">
            <a:extLst>
              <a:ext uri="{FF2B5EF4-FFF2-40B4-BE49-F238E27FC236}">
                <a16:creationId xmlns:a16="http://schemas.microsoft.com/office/drawing/2014/main" id="{878B2833-5CB7-4B69-8F28-A5E1075E3202}"/>
              </a:ext>
            </a:extLst>
          </p:cNvPr>
          <p:cNvSpPr/>
          <p:nvPr/>
        </p:nvSpPr>
        <p:spPr>
          <a:xfrm>
            <a:off x="6822830" y="6175622"/>
            <a:ext cx="2225919" cy="3143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Rounded Corners 9">
            <a:extLst>
              <a:ext uri="{FF2B5EF4-FFF2-40B4-BE49-F238E27FC236}">
                <a16:creationId xmlns:a16="http://schemas.microsoft.com/office/drawing/2014/main" id="{1CD9FACA-8906-448E-AF84-1AA18B57BF66}"/>
              </a:ext>
            </a:extLst>
          </p:cNvPr>
          <p:cNvSpPr/>
          <p:nvPr/>
        </p:nvSpPr>
        <p:spPr>
          <a:xfrm>
            <a:off x="8587819" y="5420412"/>
            <a:ext cx="1753385" cy="2123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32557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7999A-9F73-4B04-A1CE-7513ADDC0C41}"/>
              </a:ext>
            </a:extLst>
          </p:cNvPr>
          <p:cNvPicPr>
            <a:picLocks noChangeAspect="1"/>
          </p:cNvPicPr>
          <p:nvPr/>
        </p:nvPicPr>
        <p:blipFill rotWithShape="1">
          <a:blip r:embed="rId2"/>
          <a:srcRect l="42543" t="19871" r="5348" b="47436"/>
          <a:stretch/>
        </p:blipFill>
        <p:spPr>
          <a:xfrm>
            <a:off x="6281492" y="167054"/>
            <a:ext cx="5755177" cy="2032645"/>
          </a:xfrm>
          <a:prstGeom prst="rect">
            <a:avLst/>
          </a:prstGeom>
        </p:spPr>
      </p:pic>
      <p:pic>
        <p:nvPicPr>
          <p:cNvPr id="11" name="Picture 10">
            <a:extLst>
              <a:ext uri="{FF2B5EF4-FFF2-40B4-BE49-F238E27FC236}">
                <a16:creationId xmlns:a16="http://schemas.microsoft.com/office/drawing/2014/main" id="{0E9575D9-34D4-4547-BCC3-C7124EA074F3}"/>
              </a:ext>
            </a:extLst>
          </p:cNvPr>
          <p:cNvPicPr>
            <a:picLocks noChangeAspect="1"/>
          </p:cNvPicPr>
          <p:nvPr/>
        </p:nvPicPr>
        <p:blipFill rotWithShape="1">
          <a:blip r:embed="rId3"/>
          <a:srcRect l="42182" t="13718" r="5709" b="30000"/>
          <a:stretch/>
        </p:blipFill>
        <p:spPr>
          <a:xfrm>
            <a:off x="6281491" y="2743199"/>
            <a:ext cx="5755177" cy="3499339"/>
          </a:xfrm>
          <a:prstGeom prst="rect">
            <a:avLst/>
          </a:prstGeom>
        </p:spPr>
      </p:pic>
      <p:sp>
        <p:nvSpPr>
          <p:cNvPr id="6" name="TextBox 5">
            <a:extLst>
              <a:ext uri="{FF2B5EF4-FFF2-40B4-BE49-F238E27FC236}">
                <a16:creationId xmlns:a16="http://schemas.microsoft.com/office/drawing/2014/main" id="{0E18146B-E839-407D-BF10-DD76512E69CB}"/>
              </a:ext>
            </a:extLst>
          </p:cNvPr>
          <p:cNvSpPr txBox="1"/>
          <p:nvPr/>
        </p:nvSpPr>
        <p:spPr>
          <a:xfrm>
            <a:off x="443400" y="430796"/>
            <a:ext cx="4894997" cy="369332"/>
          </a:xfrm>
          <a:prstGeom prst="rect">
            <a:avLst/>
          </a:prstGeom>
          <a:noFill/>
        </p:spPr>
        <p:txBody>
          <a:bodyPr wrap="square">
            <a:spAutoFit/>
          </a:bodyPr>
          <a:lstStyle/>
          <a:p>
            <a:pPr algn="just"/>
            <a:r>
              <a:rPr lang="ar-EG" dirty="0">
                <a:latin typeface="Times New Roman" panose="02020603050405020304" pitchFamily="18" charset="0"/>
                <a:cs typeface="Times New Roman" panose="02020603050405020304" pitchFamily="18" charset="0"/>
              </a:rPr>
              <a:t>Enter the batch name and Select the period </a:t>
            </a:r>
          </a:p>
        </p:txBody>
      </p:sp>
      <p:sp>
        <p:nvSpPr>
          <p:cNvPr id="7" name="TextBox 6">
            <a:extLst>
              <a:ext uri="{FF2B5EF4-FFF2-40B4-BE49-F238E27FC236}">
                <a16:creationId xmlns:a16="http://schemas.microsoft.com/office/drawing/2014/main" id="{1D1E1778-6C22-4C73-8676-CEC45136344F}"/>
              </a:ext>
            </a:extLst>
          </p:cNvPr>
          <p:cNvSpPr txBox="1"/>
          <p:nvPr/>
        </p:nvSpPr>
        <p:spPr>
          <a:xfrm>
            <a:off x="443400" y="1343628"/>
            <a:ext cx="4894997" cy="369332"/>
          </a:xfrm>
          <a:prstGeom prst="rect">
            <a:avLst/>
          </a:prstGeom>
          <a:noFill/>
        </p:spPr>
        <p:txBody>
          <a:bodyPr wrap="square">
            <a:spAutoFit/>
          </a:bodyPr>
          <a:lstStyle/>
          <a:p>
            <a:pPr algn="just"/>
            <a:r>
              <a:rPr lang="en-US" sz="1800" b="0" i="0" dirty="0">
                <a:solidFill>
                  <a:srgbClr val="000000"/>
                </a:solidFill>
                <a:effectLst/>
                <a:latin typeface="Times New Roman" panose="02020603050405020304" pitchFamily="18" charset="0"/>
                <a:cs typeface="Times New Roman" panose="02020603050405020304" pitchFamily="18" charset="0"/>
              </a:rPr>
              <a:t>Click bouton journal</a:t>
            </a:r>
            <a:endParaRPr lang="ar-E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4DC69DB-7145-4258-8955-E9198CED2A89}"/>
              </a:ext>
            </a:extLst>
          </p:cNvPr>
          <p:cNvSpPr txBox="1"/>
          <p:nvPr/>
        </p:nvSpPr>
        <p:spPr>
          <a:xfrm>
            <a:off x="408711" y="2980498"/>
            <a:ext cx="5359523" cy="646331"/>
          </a:xfrm>
          <a:prstGeom prst="rect">
            <a:avLst/>
          </a:prstGeom>
          <a:noFill/>
        </p:spPr>
        <p:txBody>
          <a:bodyPr wrap="square">
            <a:spAutoFit/>
          </a:bodyPr>
          <a:lstStyle/>
          <a:p>
            <a:pPr algn="just"/>
            <a:r>
              <a:rPr lang="en-US" sz="1800" b="0" i="0" dirty="0">
                <a:solidFill>
                  <a:srgbClr val="000000"/>
                </a:solidFill>
                <a:effectLst/>
                <a:latin typeface="Times New Roman" panose="02020603050405020304" pitchFamily="18" charset="0"/>
                <a:cs typeface="Times New Roman" panose="02020603050405020304" pitchFamily="18" charset="0"/>
              </a:rPr>
              <a:t>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Journal</a:t>
            </a:r>
            <a:r>
              <a:rPr lang="en-US" sz="1800" b="0" i="0" dirty="0">
                <a:solidFill>
                  <a:srgbClr val="000000"/>
                </a:solidFill>
                <a:effectLst/>
                <a:latin typeface="Times New Roman" panose="02020603050405020304" pitchFamily="18" charset="0"/>
                <a:cs typeface="Times New Roman" panose="02020603050405020304" pitchFamily="18" charset="0"/>
              </a:rPr>
              <a:t> name &amp; select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effective date </a:t>
            </a:r>
            <a:r>
              <a:rPr lang="en-US" sz="1800" b="0" i="0" dirty="0">
                <a:solidFill>
                  <a:srgbClr val="000000"/>
                </a:solidFill>
                <a:effectLst/>
                <a:latin typeface="Times New Roman" panose="02020603050405020304" pitchFamily="18" charset="0"/>
                <a:cs typeface="Times New Roman" panose="02020603050405020304" pitchFamily="18" charset="0"/>
              </a:rPr>
              <a:t>on which entry is created &amp; Select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Currency</a:t>
            </a:r>
            <a:r>
              <a:rPr lang="en-US" sz="1800" b="0" i="0" dirty="0">
                <a:solidFill>
                  <a:srgbClr val="000000"/>
                </a:solidFill>
                <a:effectLst/>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586506F-E751-4511-815C-7F3E0DF33F19}"/>
              </a:ext>
            </a:extLst>
          </p:cNvPr>
          <p:cNvSpPr txBox="1"/>
          <p:nvPr/>
        </p:nvSpPr>
        <p:spPr>
          <a:xfrm>
            <a:off x="370610" y="4309408"/>
            <a:ext cx="5359523" cy="646331"/>
          </a:xfrm>
          <a:prstGeom prst="rect">
            <a:avLst/>
          </a:prstGeom>
          <a:noFill/>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Enter the </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line</a:t>
            </a:r>
            <a:r>
              <a:rPr lang="en-US" dirty="0">
                <a:solidFill>
                  <a:srgbClr val="000000"/>
                </a:solidFill>
                <a:latin typeface="Times New Roman" panose="02020603050405020304" pitchFamily="18" charset="0"/>
                <a:cs typeface="Times New Roman" panose="02020603050405020304" pitchFamily="18" charset="0"/>
              </a:rPr>
              <a:t> number, select the </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account</a:t>
            </a:r>
            <a:r>
              <a:rPr lang="en-US" dirty="0">
                <a:solidFill>
                  <a:srgbClr val="000000"/>
                </a:solidFill>
                <a:latin typeface="Times New Roman" panose="02020603050405020304" pitchFamily="18" charset="0"/>
                <a:cs typeface="Times New Roman" panose="02020603050405020304" pitchFamily="18" charset="0"/>
              </a:rPr>
              <a:t>, then input the </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amount</a:t>
            </a:r>
            <a:r>
              <a:rPr lang="en-US" dirty="0">
                <a:solidFill>
                  <a:srgbClr val="000000"/>
                </a:solidFill>
                <a:latin typeface="Times New Roman" panose="02020603050405020304" pitchFamily="18" charset="0"/>
                <a:cs typeface="Times New Roman" panose="02020603050405020304" pitchFamily="18" charset="0"/>
              </a:rPr>
              <a:t> based on whether it's debit or credit</a:t>
            </a:r>
            <a:endParaRPr lang="ar-E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9C7F2E6-7FCF-4F11-80A3-D9B5E38CD7E3}"/>
              </a:ext>
            </a:extLst>
          </p:cNvPr>
          <p:cNvSpPr txBox="1"/>
          <p:nvPr/>
        </p:nvSpPr>
        <p:spPr>
          <a:xfrm>
            <a:off x="516188" y="5716509"/>
            <a:ext cx="5213946" cy="369332"/>
          </a:xfrm>
          <a:prstGeom prst="rect">
            <a:avLst/>
          </a:prstGeom>
          <a:noFill/>
        </p:spPr>
        <p:txBody>
          <a:bodyPr wrap="square">
            <a:spAutoFit/>
          </a:bodyPr>
          <a:lstStyle/>
          <a:p>
            <a:pPr algn="just"/>
            <a:r>
              <a:rPr lang="en-US" sz="1800" b="0" i="0" dirty="0">
                <a:solidFill>
                  <a:srgbClr val="000000"/>
                </a:solidFill>
                <a:effectLst/>
                <a:latin typeface="Times New Roman" panose="02020603050405020304" pitchFamily="18" charset="0"/>
                <a:cs typeface="Times New Roman" panose="02020603050405020304" pitchFamily="18" charset="0"/>
              </a:rPr>
              <a:t>Click save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CTRL + S</a:t>
            </a:r>
            <a:endParaRPr lang="ar-EG"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2F5F5A31-956E-4CFD-A2CF-EC5DD2DB8243}"/>
              </a:ext>
            </a:extLst>
          </p:cNvPr>
          <p:cNvSpPr/>
          <p:nvPr/>
        </p:nvSpPr>
        <p:spPr>
          <a:xfrm>
            <a:off x="6810375" y="301137"/>
            <a:ext cx="3790950" cy="3143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Oval 1">
            <a:extLst>
              <a:ext uri="{FF2B5EF4-FFF2-40B4-BE49-F238E27FC236}">
                <a16:creationId xmlns:a16="http://schemas.microsoft.com/office/drawing/2014/main" id="{24781A07-11F4-456E-A2C8-89DBA8F1F53A}"/>
              </a:ext>
            </a:extLst>
          </p:cNvPr>
          <p:cNvSpPr/>
          <p:nvPr/>
        </p:nvSpPr>
        <p:spPr>
          <a:xfrm>
            <a:off x="6462467" y="1566394"/>
            <a:ext cx="1024184"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Rectangle: Rounded Corners 14">
            <a:extLst>
              <a:ext uri="{FF2B5EF4-FFF2-40B4-BE49-F238E27FC236}">
                <a16:creationId xmlns:a16="http://schemas.microsoft.com/office/drawing/2014/main" id="{754B0F5A-7BDC-49AB-86E7-08CFA2FE9483}"/>
              </a:ext>
            </a:extLst>
          </p:cNvPr>
          <p:cNvSpPr/>
          <p:nvPr/>
        </p:nvSpPr>
        <p:spPr>
          <a:xfrm>
            <a:off x="6462467" y="2852928"/>
            <a:ext cx="3120445" cy="9727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Rectangle: Rounded Corners 16">
            <a:extLst>
              <a:ext uri="{FF2B5EF4-FFF2-40B4-BE49-F238E27FC236}">
                <a16:creationId xmlns:a16="http://schemas.microsoft.com/office/drawing/2014/main" id="{11614BD7-41DE-4046-AD14-583448932C0B}"/>
              </a:ext>
            </a:extLst>
          </p:cNvPr>
          <p:cNvSpPr/>
          <p:nvPr/>
        </p:nvSpPr>
        <p:spPr>
          <a:xfrm>
            <a:off x="6283749" y="4114800"/>
            <a:ext cx="3593676" cy="4857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241400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395BD6-D334-47E0-989C-D748A9C0079B}"/>
              </a:ext>
            </a:extLst>
          </p:cNvPr>
          <p:cNvPicPr>
            <a:picLocks noChangeAspect="1"/>
          </p:cNvPicPr>
          <p:nvPr/>
        </p:nvPicPr>
        <p:blipFill rotWithShape="1">
          <a:blip r:embed="rId2"/>
          <a:srcRect l="41604" t="26924" r="6070" b="17051"/>
          <a:stretch/>
        </p:blipFill>
        <p:spPr>
          <a:xfrm>
            <a:off x="6820203" y="3613666"/>
            <a:ext cx="5375285" cy="3240000"/>
          </a:xfrm>
          <a:prstGeom prst="rect">
            <a:avLst/>
          </a:prstGeom>
        </p:spPr>
      </p:pic>
      <p:sp>
        <p:nvSpPr>
          <p:cNvPr id="9" name="TextBox 8">
            <a:extLst>
              <a:ext uri="{FF2B5EF4-FFF2-40B4-BE49-F238E27FC236}">
                <a16:creationId xmlns:a16="http://schemas.microsoft.com/office/drawing/2014/main" id="{FA7A4797-BA3E-4107-A61A-F3A31A784F68}"/>
              </a:ext>
            </a:extLst>
          </p:cNvPr>
          <p:cNvSpPr txBox="1"/>
          <p:nvPr/>
        </p:nvSpPr>
        <p:spPr>
          <a:xfrm>
            <a:off x="442052" y="359216"/>
            <a:ext cx="6105524" cy="369332"/>
          </a:xfrm>
          <a:prstGeom prst="rect">
            <a:avLst/>
          </a:prstGeom>
          <a:noFill/>
        </p:spPr>
        <p:txBody>
          <a:bodyPr wrap="square">
            <a:spAutoFit/>
          </a:bodyPr>
          <a:lstStyle/>
          <a:p>
            <a:r>
              <a:rPr lang="ar-EG" dirty="0">
                <a:latin typeface="Times New Roman" panose="02020603050405020304" pitchFamily="18" charset="0"/>
                <a:cs typeface="Times New Roman" panose="02020603050405020304" pitchFamily="18" charset="0"/>
              </a:rPr>
              <a:t>Click the </a:t>
            </a:r>
            <a:r>
              <a:rPr lang="ar-EG" b="1" dirty="0">
                <a:solidFill>
                  <a:srgbClr val="000066"/>
                </a:solidFill>
                <a:highlight>
                  <a:srgbClr val="C0C0C0"/>
                </a:highlight>
                <a:latin typeface="Times New Roman" panose="02020603050405020304" pitchFamily="18" charset="0"/>
                <a:cs typeface="Times New Roman" panose="02020603050405020304" pitchFamily="18" charset="0"/>
              </a:rPr>
              <a:t>post</a:t>
            </a:r>
            <a:r>
              <a:rPr lang="ar-EG" dirty="0">
                <a:latin typeface="Times New Roman" panose="02020603050405020304" pitchFamily="18" charset="0"/>
                <a:cs typeface="Times New Roman" panose="02020603050405020304" pitchFamily="18" charset="0"/>
              </a:rPr>
              <a:t> button </a:t>
            </a:r>
          </a:p>
        </p:txBody>
      </p:sp>
      <p:pic>
        <p:nvPicPr>
          <p:cNvPr id="12" name="Picture 11">
            <a:extLst>
              <a:ext uri="{FF2B5EF4-FFF2-40B4-BE49-F238E27FC236}">
                <a16:creationId xmlns:a16="http://schemas.microsoft.com/office/drawing/2014/main" id="{F9253AB7-21A5-47C5-99C2-51C56159C4AF}"/>
              </a:ext>
            </a:extLst>
          </p:cNvPr>
          <p:cNvPicPr>
            <a:picLocks noChangeAspect="1"/>
          </p:cNvPicPr>
          <p:nvPr/>
        </p:nvPicPr>
        <p:blipFill rotWithShape="1">
          <a:blip r:embed="rId3"/>
          <a:srcRect l="41484" t="50803" r="6484" b="15116"/>
          <a:stretch/>
        </p:blipFill>
        <p:spPr>
          <a:xfrm>
            <a:off x="6826660" y="135097"/>
            <a:ext cx="5362370" cy="1887885"/>
          </a:xfrm>
          <a:prstGeom prst="rect">
            <a:avLst/>
          </a:prstGeom>
        </p:spPr>
      </p:pic>
      <p:sp>
        <p:nvSpPr>
          <p:cNvPr id="11" name="TextBox 10">
            <a:extLst>
              <a:ext uri="{FF2B5EF4-FFF2-40B4-BE49-F238E27FC236}">
                <a16:creationId xmlns:a16="http://schemas.microsoft.com/office/drawing/2014/main" id="{1B71871C-8C23-403A-87C9-B7F8DF96D7B5}"/>
              </a:ext>
            </a:extLst>
          </p:cNvPr>
          <p:cNvSpPr txBox="1"/>
          <p:nvPr/>
        </p:nvSpPr>
        <p:spPr>
          <a:xfrm>
            <a:off x="166338" y="4284624"/>
            <a:ext cx="6105524"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Verify the successful posting of the journal entries from the Journal Entry screen</a:t>
            </a:r>
            <a:endParaRPr lang="ar-EG"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0A08FDD6-3A28-4004-86C8-B8887E022BAC}"/>
              </a:ext>
            </a:extLst>
          </p:cNvPr>
          <p:cNvSpPr/>
          <p:nvPr/>
        </p:nvSpPr>
        <p:spPr>
          <a:xfrm>
            <a:off x="6842544" y="3821209"/>
            <a:ext cx="847521" cy="5878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Oval 13">
            <a:extLst>
              <a:ext uri="{FF2B5EF4-FFF2-40B4-BE49-F238E27FC236}">
                <a16:creationId xmlns:a16="http://schemas.microsoft.com/office/drawing/2014/main" id="{49BD2133-DF67-4CEE-BC42-03F113F0C62A}"/>
              </a:ext>
            </a:extLst>
          </p:cNvPr>
          <p:cNvSpPr/>
          <p:nvPr/>
        </p:nvSpPr>
        <p:spPr>
          <a:xfrm>
            <a:off x="6797861" y="1700983"/>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a:extLst>
              <a:ext uri="{FF2B5EF4-FFF2-40B4-BE49-F238E27FC236}">
                <a16:creationId xmlns:a16="http://schemas.microsoft.com/office/drawing/2014/main" id="{0A291194-475C-408B-8970-E6A7DA9F938F}"/>
              </a:ext>
            </a:extLst>
          </p:cNvPr>
          <p:cNvPicPr>
            <a:picLocks noChangeAspect="1"/>
          </p:cNvPicPr>
          <p:nvPr/>
        </p:nvPicPr>
        <p:blipFill rotWithShape="1">
          <a:blip r:embed="rId4"/>
          <a:srcRect l="53986" t="15512" r="6598" b="63891"/>
          <a:stretch/>
        </p:blipFill>
        <p:spPr>
          <a:xfrm>
            <a:off x="7105046" y="2160141"/>
            <a:ext cx="4805599" cy="1349754"/>
          </a:xfrm>
          <a:prstGeom prst="rect">
            <a:avLst/>
          </a:prstGeom>
        </p:spPr>
      </p:pic>
      <p:sp>
        <p:nvSpPr>
          <p:cNvPr id="16" name="TextBox 15">
            <a:extLst>
              <a:ext uri="{FF2B5EF4-FFF2-40B4-BE49-F238E27FC236}">
                <a16:creationId xmlns:a16="http://schemas.microsoft.com/office/drawing/2014/main" id="{11CBF4BF-7EE6-41C6-B527-3E15165B6F09}"/>
              </a:ext>
            </a:extLst>
          </p:cNvPr>
          <p:cNvSpPr txBox="1"/>
          <p:nvPr/>
        </p:nvSpPr>
        <p:spPr>
          <a:xfrm>
            <a:off x="166338" y="2511852"/>
            <a:ext cx="6105524"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Go to the Reports screen to verify that the batch has been posted successfully</a:t>
            </a:r>
            <a:endParaRPr lang="ar-E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88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FD7EED-F67F-4864-91C9-E1B1FFC0B7F1}"/>
              </a:ext>
            </a:extLst>
          </p:cNvPr>
          <p:cNvSpPr txBox="1"/>
          <p:nvPr/>
        </p:nvSpPr>
        <p:spPr>
          <a:xfrm>
            <a:off x="3044073" y="3013501"/>
            <a:ext cx="6103854" cy="830997"/>
          </a:xfrm>
          <a:prstGeom prst="rect">
            <a:avLst/>
          </a:prstGeom>
          <a:noFill/>
        </p:spPr>
        <p:txBody>
          <a:bodyPr wrap="square">
            <a:spAutoFit/>
          </a:bodyPr>
          <a:lstStyle/>
          <a:p>
            <a:pPr algn="ctr"/>
            <a:r>
              <a:rPr lang="ar-EG"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Reverse Journal</a:t>
            </a:r>
          </a:p>
        </p:txBody>
      </p:sp>
    </p:spTree>
    <p:extLst>
      <p:ext uri="{BB962C8B-B14F-4D97-AF65-F5344CB8AC3E}">
        <p14:creationId xmlns:p14="http://schemas.microsoft.com/office/powerpoint/2010/main" val="1104068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4C20B3-AE85-432F-BC08-E6895BE18FC9}"/>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t="12490" r="7294" b="29106"/>
          <a:stretch/>
        </p:blipFill>
        <p:spPr>
          <a:xfrm>
            <a:off x="6861163" y="158361"/>
            <a:ext cx="5330837" cy="3240000"/>
          </a:xfrm>
          <a:prstGeom prst="rect">
            <a:avLst/>
          </a:prstGeom>
        </p:spPr>
      </p:pic>
      <p:pic>
        <p:nvPicPr>
          <p:cNvPr id="5" name="Picture 4">
            <a:extLst>
              <a:ext uri="{FF2B5EF4-FFF2-40B4-BE49-F238E27FC236}">
                <a16:creationId xmlns:a16="http://schemas.microsoft.com/office/drawing/2014/main" id="{B1572F51-1883-400B-9C56-25A9516324DB}"/>
              </a:ext>
            </a:extLst>
          </p:cNvPr>
          <p:cNvPicPr>
            <a:picLocks noChangeAspect="1"/>
          </p:cNvPicPr>
          <p:nvPr/>
        </p:nvPicPr>
        <p:blipFill rotWithShape="1">
          <a:blip r:embed="rId3">
            <a:extLst>
              <a:ext uri="{28A0092B-C50C-407E-A947-70E740481C1C}">
                <a14:useLocalDpi xmlns:a14="http://schemas.microsoft.com/office/drawing/2010/main" val="0"/>
              </a:ext>
            </a:extLst>
          </a:blip>
          <a:srcRect l="73299" t="32487" r="11547" b="39462"/>
          <a:stretch/>
        </p:blipFill>
        <p:spPr>
          <a:xfrm>
            <a:off x="7016611" y="3488550"/>
            <a:ext cx="1743341" cy="1734445"/>
          </a:xfrm>
          <a:prstGeom prst="rect">
            <a:avLst/>
          </a:prstGeom>
        </p:spPr>
      </p:pic>
      <p:pic>
        <p:nvPicPr>
          <p:cNvPr id="9" name="Picture 8">
            <a:extLst>
              <a:ext uri="{FF2B5EF4-FFF2-40B4-BE49-F238E27FC236}">
                <a16:creationId xmlns:a16="http://schemas.microsoft.com/office/drawing/2014/main" id="{83014100-585B-429E-8A6A-43080887F71E}"/>
              </a:ext>
            </a:extLst>
          </p:cNvPr>
          <p:cNvPicPr>
            <a:picLocks noChangeAspect="1"/>
          </p:cNvPicPr>
          <p:nvPr/>
        </p:nvPicPr>
        <p:blipFill rotWithShape="1">
          <a:blip r:embed="rId4">
            <a:extLst>
              <a:ext uri="{28A0092B-C50C-407E-A947-70E740481C1C}">
                <a14:useLocalDpi xmlns:a14="http://schemas.microsoft.com/office/drawing/2010/main" val="0"/>
              </a:ext>
            </a:extLst>
          </a:blip>
          <a:srcRect l="48634" t="74922" r="31340" b="11125"/>
          <a:stretch/>
        </p:blipFill>
        <p:spPr>
          <a:xfrm>
            <a:off x="9485920" y="3936872"/>
            <a:ext cx="2441542" cy="914400"/>
          </a:xfrm>
          <a:prstGeom prst="rect">
            <a:avLst/>
          </a:prstGeom>
        </p:spPr>
      </p:pic>
      <p:pic>
        <p:nvPicPr>
          <p:cNvPr id="11" name="Picture 10">
            <a:extLst>
              <a:ext uri="{FF2B5EF4-FFF2-40B4-BE49-F238E27FC236}">
                <a16:creationId xmlns:a16="http://schemas.microsoft.com/office/drawing/2014/main" id="{F7F6C061-7B48-44C7-831B-ACDF2573F10C}"/>
              </a:ext>
            </a:extLst>
          </p:cNvPr>
          <p:cNvPicPr>
            <a:picLocks noChangeAspect="1"/>
          </p:cNvPicPr>
          <p:nvPr/>
        </p:nvPicPr>
        <p:blipFill rotWithShape="1">
          <a:blip r:embed="rId5">
            <a:extLst>
              <a:ext uri="{28A0092B-C50C-407E-A947-70E740481C1C}">
                <a14:useLocalDpi xmlns:a14="http://schemas.microsoft.com/office/drawing/2010/main" val="0"/>
              </a:ext>
            </a:extLst>
          </a:blip>
          <a:srcRect l="56753" t="29564" r="4201" b="49532"/>
          <a:stretch/>
        </p:blipFill>
        <p:spPr>
          <a:xfrm>
            <a:off x="6779840" y="5300692"/>
            <a:ext cx="5412160" cy="1557308"/>
          </a:xfrm>
          <a:prstGeom prst="rect">
            <a:avLst/>
          </a:prstGeom>
        </p:spPr>
      </p:pic>
      <p:sp>
        <p:nvSpPr>
          <p:cNvPr id="12" name="TextBox 11">
            <a:extLst>
              <a:ext uri="{FF2B5EF4-FFF2-40B4-BE49-F238E27FC236}">
                <a16:creationId xmlns:a16="http://schemas.microsoft.com/office/drawing/2014/main" id="{7A77D55A-B84D-4351-A253-0D86D56DFA68}"/>
              </a:ext>
            </a:extLst>
          </p:cNvPr>
          <p:cNvSpPr txBox="1"/>
          <p:nvPr/>
        </p:nvSpPr>
        <p:spPr>
          <a:xfrm>
            <a:off x="187526" y="346897"/>
            <a:ext cx="429020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Go to the journal entry you need to reverse</a:t>
            </a:r>
            <a:endParaRPr lang="ar-E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A33DCC0-8BCB-4291-B368-800C160E9FC3}"/>
              </a:ext>
            </a:extLst>
          </p:cNvPr>
          <p:cNvSpPr txBox="1"/>
          <p:nvPr/>
        </p:nvSpPr>
        <p:spPr>
          <a:xfrm>
            <a:off x="187526" y="1499990"/>
            <a:ext cx="429020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Reverse</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C55193D-43CE-46E3-B96C-6FF42CFD4E63}"/>
              </a:ext>
            </a:extLst>
          </p:cNvPr>
          <p:cNvSpPr txBox="1"/>
          <p:nvPr/>
        </p:nvSpPr>
        <p:spPr>
          <a:xfrm>
            <a:off x="187526" y="2945597"/>
            <a:ext cx="5572249"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Select the period in which you want to reverse.</a:t>
            </a:r>
            <a:endParaRPr lang="ar-EG"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26A9265-76C8-46BA-9C22-BAF92B9AB849}"/>
              </a:ext>
            </a:extLst>
          </p:cNvPr>
          <p:cNvSpPr txBox="1"/>
          <p:nvPr/>
        </p:nvSpPr>
        <p:spPr>
          <a:xfrm>
            <a:off x="187526" y="4098690"/>
            <a:ext cx="5572249"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Choose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Switch Dr/Cr </a:t>
            </a:r>
            <a:r>
              <a:rPr lang="en-US" dirty="0">
                <a:latin typeface="Times New Roman" panose="02020603050405020304" pitchFamily="18" charset="0"/>
                <a:cs typeface="Times New Roman" panose="02020603050405020304" pitchFamily="18" charset="0"/>
              </a:rPr>
              <a:t>OR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Change Sign</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E25AF9C-5668-4A04-A69A-EC3DD5F04724}"/>
              </a:ext>
            </a:extLst>
          </p:cNvPr>
          <p:cNvSpPr txBox="1"/>
          <p:nvPr/>
        </p:nvSpPr>
        <p:spPr>
          <a:xfrm>
            <a:off x="187526" y="5710014"/>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Verify that the report has completed successfully</a:t>
            </a:r>
            <a:endParaRPr lang="ar-EG" dirty="0">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89ADD4B1-C637-44DA-9C74-F90B152847DA}"/>
              </a:ext>
            </a:extLst>
          </p:cNvPr>
          <p:cNvSpPr/>
          <p:nvPr/>
        </p:nvSpPr>
        <p:spPr>
          <a:xfrm>
            <a:off x="11084111" y="900883"/>
            <a:ext cx="1012639" cy="2611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27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6349" y="2422203"/>
            <a:ext cx="10774426" cy="1166546"/>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Implementation of Oracle General Ledger in the ERP Server for Enhanced Financial Operations in (City) (Home Electronics).</a:t>
            </a:r>
          </a:p>
        </p:txBody>
      </p:sp>
      <p:sp>
        <p:nvSpPr>
          <p:cNvPr id="5" name="Text Placeholder 2"/>
          <p:cNvSpPr txBox="1">
            <a:spLocks/>
          </p:cNvSpPr>
          <p:nvPr/>
        </p:nvSpPr>
        <p:spPr>
          <a:xfrm>
            <a:off x="726237" y="1068447"/>
            <a:ext cx="10515600" cy="1031049"/>
          </a:xfrm>
          <a:prstGeom prst="rect">
            <a:avLst/>
          </a:prstGeom>
        </p:spPr>
        <p:txBody>
          <a:bodyPr vert="horz" lIns="91440" tIns="45720" rIns="91440" bIns="45720" rtlCol="0" anchor="b">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spcBef>
                <a:spcPct val="0"/>
              </a:spcBef>
            </a:pP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Project</a:t>
            </a:r>
            <a:r>
              <a:rPr lang="en-US" sz="6600" dirty="0">
                <a:solidFill>
                  <a:schemeClr val="tx1">
                    <a:lumMod val="95000"/>
                    <a:lumOff val="5000"/>
                  </a:schemeClr>
                </a:solidFill>
                <a:effectLst>
                  <a:outerShdw blurRad="38100" dist="38100" dir="2700000" algn="tl">
                    <a:srgbClr val="000000">
                      <a:alpha val="43137"/>
                    </a:srgbClr>
                  </a:outerShdw>
                </a:effectLst>
                <a:latin typeface="Calisto MT" panose="02040603050505030304" pitchFamily="18" charset="0"/>
                <a:ea typeface="+mj-ea"/>
                <a:cs typeface="Times New Roman" panose="02020603050405020304" pitchFamily="18" charset="0"/>
              </a:rPr>
              <a:t> </a:t>
            </a: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Title</a:t>
            </a:r>
            <a:r>
              <a:rPr lang="en-US" sz="6600" dirty="0">
                <a:solidFill>
                  <a:schemeClr val="tx1">
                    <a:lumMod val="95000"/>
                    <a:lumOff val="5000"/>
                  </a:schemeClr>
                </a:solidFill>
                <a:effectLst>
                  <a:outerShdw blurRad="38100" dist="38100" dir="2700000" algn="tl">
                    <a:srgbClr val="000000">
                      <a:alpha val="43137"/>
                    </a:srgbClr>
                  </a:outerShdw>
                </a:effectLst>
                <a:latin typeface="Calisto MT" panose="02040603050505030304" pitchFamily="18" charset="0"/>
                <a:ea typeface="+mj-ea"/>
                <a:cs typeface="Times New Roman" panose="02020603050405020304" pitchFamily="18" charset="0"/>
              </a:rPr>
              <a:t> </a:t>
            </a:r>
          </a:p>
        </p:txBody>
      </p:sp>
      <p:pic>
        <p:nvPicPr>
          <p:cNvPr id="7" name="Picture 2">
            <a:extLst>
              <a:ext uri="{FF2B5EF4-FFF2-40B4-BE49-F238E27FC236}">
                <a16:creationId xmlns:a16="http://schemas.microsoft.com/office/drawing/2014/main" id="{95C94E7C-063C-463F-A1FD-7B171A327F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3858" y="-158839"/>
            <a:ext cx="2677211" cy="15072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D3B77B0-6FC3-4F18-90E7-4A84BD0FC1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5" t="9896" r="8736" b="13021"/>
          <a:stretch/>
        </p:blipFill>
        <p:spPr>
          <a:xfrm>
            <a:off x="110931" y="0"/>
            <a:ext cx="1570182" cy="1461553"/>
          </a:xfrm>
          <a:prstGeom prst="rect">
            <a:avLst/>
          </a:prstGeom>
        </p:spPr>
      </p:pic>
    </p:spTree>
    <p:extLst>
      <p:ext uri="{BB962C8B-B14F-4D97-AF65-F5344CB8AC3E}">
        <p14:creationId xmlns:p14="http://schemas.microsoft.com/office/powerpoint/2010/main" val="2884777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CE7CF6-2CF0-4039-864A-057388FD1E1F}"/>
              </a:ext>
            </a:extLst>
          </p:cNvPr>
          <p:cNvGrpSpPr/>
          <p:nvPr/>
        </p:nvGrpSpPr>
        <p:grpSpPr>
          <a:xfrm>
            <a:off x="6768446" y="84841"/>
            <a:ext cx="5335572" cy="3240000"/>
            <a:chOff x="5354425" y="1555423"/>
            <a:chExt cx="6363093" cy="3836710"/>
          </a:xfrm>
        </p:grpSpPr>
        <p:pic>
          <p:nvPicPr>
            <p:cNvPr id="3" name="Picture 2">
              <a:extLst>
                <a:ext uri="{FF2B5EF4-FFF2-40B4-BE49-F238E27FC236}">
                  <a16:creationId xmlns:a16="http://schemas.microsoft.com/office/drawing/2014/main" id="{B2776C94-0784-41EA-9FB2-97884A2B6326}"/>
                </a:ext>
              </a:extLst>
            </p:cNvPr>
            <p:cNvPicPr>
              <a:picLocks noChangeAspect="1"/>
            </p:cNvPicPr>
            <p:nvPr/>
          </p:nvPicPr>
          <p:blipFill rotWithShape="1">
            <a:blip r:embed="rId2">
              <a:extLst>
                <a:ext uri="{28A0092B-C50C-407E-A947-70E740481C1C}">
                  <a14:useLocalDpi xmlns:a14="http://schemas.microsoft.com/office/drawing/2010/main" val="0"/>
                </a:ext>
              </a:extLst>
            </a:blip>
            <a:srcRect l="43913" t="22990" r="3854" b="21065"/>
            <a:stretch/>
          </p:blipFill>
          <p:spPr>
            <a:xfrm>
              <a:off x="5354425" y="1555423"/>
              <a:ext cx="6363093" cy="3836710"/>
            </a:xfrm>
            <a:prstGeom prst="rect">
              <a:avLst/>
            </a:prstGeom>
          </p:spPr>
        </p:pic>
        <p:pic>
          <p:nvPicPr>
            <p:cNvPr id="5" name="Picture 4">
              <a:extLst>
                <a:ext uri="{FF2B5EF4-FFF2-40B4-BE49-F238E27FC236}">
                  <a16:creationId xmlns:a16="http://schemas.microsoft.com/office/drawing/2014/main" id="{9925D21F-8B9F-475B-9A5C-4C9BE5107396}"/>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41788" r="20027" b="24535"/>
            <a:stretch/>
          </p:blipFill>
          <p:spPr>
            <a:xfrm>
              <a:off x="6710313" y="2318994"/>
              <a:ext cx="3651316" cy="2309567"/>
            </a:xfrm>
            <a:prstGeom prst="rect">
              <a:avLst/>
            </a:prstGeom>
          </p:spPr>
        </p:pic>
      </p:grpSp>
      <p:pic>
        <p:nvPicPr>
          <p:cNvPr id="8" name="Picture 7">
            <a:extLst>
              <a:ext uri="{FF2B5EF4-FFF2-40B4-BE49-F238E27FC236}">
                <a16:creationId xmlns:a16="http://schemas.microsoft.com/office/drawing/2014/main" id="{14AF3941-A26D-400B-9332-6121079656F4}"/>
              </a:ext>
            </a:extLst>
          </p:cNvPr>
          <p:cNvPicPr>
            <a:picLocks noChangeAspect="1"/>
          </p:cNvPicPr>
          <p:nvPr/>
        </p:nvPicPr>
        <p:blipFill rotWithShape="1">
          <a:blip r:embed="rId4">
            <a:extLst>
              <a:ext uri="{28A0092B-C50C-407E-A947-70E740481C1C}">
                <a14:useLocalDpi xmlns:a14="http://schemas.microsoft.com/office/drawing/2010/main" val="0"/>
              </a:ext>
            </a:extLst>
          </a:blip>
          <a:srcRect l="44979" t="21262" r="2663" b="22633"/>
          <a:stretch/>
        </p:blipFill>
        <p:spPr>
          <a:xfrm>
            <a:off x="6750755" y="3533160"/>
            <a:ext cx="5370952" cy="3240000"/>
          </a:xfrm>
          <a:prstGeom prst="rect">
            <a:avLst/>
          </a:prstGeom>
        </p:spPr>
      </p:pic>
      <p:sp>
        <p:nvSpPr>
          <p:cNvPr id="10" name="TextBox 9">
            <a:extLst>
              <a:ext uri="{FF2B5EF4-FFF2-40B4-BE49-F238E27FC236}">
                <a16:creationId xmlns:a16="http://schemas.microsoft.com/office/drawing/2014/main" id="{1010B3A5-4E74-4C6F-8752-66405C2A7EA8}"/>
              </a:ext>
            </a:extLst>
          </p:cNvPr>
          <p:cNvSpPr txBox="1"/>
          <p:nvPr/>
        </p:nvSpPr>
        <p:spPr>
          <a:xfrm>
            <a:off x="204788" y="544990"/>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Search for a journal entry that starts with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Reversed</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BE0EA7D-8071-4B18-B02D-0B6D27AF9A30}"/>
              </a:ext>
            </a:extLst>
          </p:cNvPr>
          <p:cNvSpPr txBox="1"/>
          <p:nvPr/>
        </p:nvSpPr>
        <p:spPr>
          <a:xfrm>
            <a:off x="204788" y="2252927"/>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Review Journal</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23F2B3-85F6-4AED-88F1-9951C5060702}"/>
              </a:ext>
            </a:extLst>
          </p:cNvPr>
          <p:cNvSpPr txBox="1"/>
          <p:nvPr/>
        </p:nvSpPr>
        <p:spPr>
          <a:xfrm>
            <a:off x="280988" y="3700727"/>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post </a:t>
            </a:r>
            <a:endParaRPr lang="ar-EG" dirty="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44AFC9FF-665E-489A-9BA9-515C996A5B46}"/>
              </a:ext>
            </a:extLst>
          </p:cNvPr>
          <p:cNvSpPr/>
          <p:nvPr/>
        </p:nvSpPr>
        <p:spPr>
          <a:xfrm>
            <a:off x="8198036" y="1043758"/>
            <a:ext cx="1012639" cy="2611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19" name="Oval 18">
            <a:extLst>
              <a:ext uri="{FF2B5EF4-FFF2-40B4-BE49-F238E27FC236}">
                <a16:creationId xmlns:a16="http://schemas.microsoft.com/office/drawing/2014/main" id="{B8776FEB-0D77-4301-B6CF-3504CA14F269}"/>
              </a:ext>
            </a:extLst>
          </p:cNvPr>
          <p:cNvSpPr/>
          <p:nvPr/>
        </p:nvSpPr>
        <p:spPr>
          <a:xfrm>
            <a:off x="6786137" y="6298452"/>
            <a:ext cx="1012639" cy="2611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5" name="Oval 24">
            <a:extLst>
              <a:ext uri="{FF2B5EF4-FFF2-40B4-BE49-F238E27FC236}">
                <a16:creationId xmlns:a16="http://schemas.microsoft.com/office/drawing/2014/main" id="{0196EFC0-99F6-4AB3-BDD4-BD088D0D5183}"/>
              </a:ext>
            </a:extLst>
          </p:cNvPr>
          <p:cNvSpPr/>
          <p:nvPr/>
        </p:nvSpPr>
        <p:spPr>
          <a:xfrm>
            <a:off x="6892744" y="2680024"/>
            <a:ext cx="1012639" cy="2611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149774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212F5-8C8E-40B6-A27A-0BBAE7BBA6D4}"/>
              </a:ext>
            </a:extLst>
          </p:cNvPr>
          <p:cNvSpPr txBox="1"/>
          <p:nvPr/>
        </p:nvSpPr>
        <p:spPr>
          <a:xfrm>
            <a:off x="3043238" y="3013502"/>
            <a:ext cx="6105524" cy="830997"/>
          </a:xfrm>
          <a:prstGeom prst="rect">
            <a:avLst/>
          </a:prstGeom>
          <a:noFill/>
        </p:spPr>
        <p:txBody>
          <a:bodyPr wrap="square">
            <a:sp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Recurring</a:t>
            </a:r>
            <a:r>
              <a:rPr lang="en-US" sz="1800" b="1" i="0" dirty="0">
                <a:solidFill>
                  <a:srgbClr val="365F91"/>
                </a:solidFill>
                <a:effectLst/>
                <a:latin typeface="TrebuchetMS-Bold"/>
              </a:rPr>
              <a:t> </a:t>
            </a: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Journal</a:t>
            </a:r>
            <a:r>
              <a:rPr lang="en-US" dirty="0"/>
              <a:t> </a:t>
            </a:r>
            <a:endParaRPr lang="ar-EG" dirty="0"/>
          </a:p>
        </p:txBody>
      </p:sp>
    </p:spTree>
    <p:extLst>
      <p:ext uri="{BB962C8B-B14F-4D97-AF65-F5344CB8AC3E}">
        <p14:creationId xmlns:p14="http://schemas.microsoft.com/office/powerpoint/2010/main" val="189269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10A68E-824D-487C-89DB-672748E59FD6}"/>
              </a:ext>
            </a:extLst>
          </p:cNvPr>
          <p:cNvPicPr>
            <a:picLocks noChangeAspect="1"/>
          </p:cNvPicPr>
          <p:nvPr/>
        </p:nvPicPr>
        <p:blipFill rotWithShape="1">
          <a:blip r:embed="rId2"/>
          <a:srcRect l="7350" t="23531" r="62482" b="33963"/>
          <a:stretch/>
        </p:blipFill>
        <p:spPr>
          <a:xfrm>
            <a:off x="7839075" y="207522"/>
            <a:ext cx="3680315" cy="2919230"/>
          </a:xfrm>
          <a:prstGeom prst="rect">
            <a:avLst/>
          </a:prstGeom>
        </p:spPr>
      </p:pic>
      <p:pic>
        <p:nvPicPr>
          <p:cNvPr id="5" name="Picture 4">
            <a:extLst>
              <a:ext uri="{FF2B5EF4-FFF2-40B4-BE49-F238E27FC236}">
                <a16:creationId xmlns:a16="http://schemas.microsoft.com/office/drawing/2014/main" id="{AD81996A-2F26-4CFF-80AC-EACE1054DCA2}"/>
              </a:ext>
            </a:extLst>
          </p:cNvPr>
          <p:cNvPicPr>
            <a:picLocks noChangeAspect="1"/>
          </p:cNvPicPr>
          <p:nvPr/>
        </p:nvPicPr>
        <p:blipFill rotWithShape="1">
          <a:blip r:embed="rId3"/>
          <a:srcRect l="43408" t="24744" r="20504" b="33974"/>
          <a:stretch/>
        </p:blipFill>
        <p:spPr>
          <a:xfrm>
            <a:off x="7160946" y="3238472"/>
            <a:ext cx="5031054" cy="3240000"/>
          </a:xfrm>
          <a:prstGeom prst="rect">
            <a:avLst/>
          </a:prstGeom>
        </p:spPr>
      </p:pic>
      <p:sp>
        <p:nvSpPr>
          <p:cNvPr id="6" name="TextBox 5">
            <a:extLst>
              <a:ext uri="{FF2B5EF4-FFF2-40B4-BE49-F238E27FC236}">
                <a16:creationId xmlns:a16="http://schemas.microsoft.com/office/drawing/2014/main" id="{867BEE06-2AA1-4C47-8B1B-B4F026865183}"/>
              </a:ext>
            </a:extLst>
          </p:cNvPr>
          <p:cNvSpPr txBox="1"/>
          <p:nvPr/>
        </p:nvSpPr>
        <p:spPr>
          <a:xfrm>
            <a:off x="-1" y="114301"/>
            <a:ext cx="7305676"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A: Creating Recurring Journal Formula Batches </a:t>
            </a:r>
            <a:endParaRPr lang="ar-EG" sz="2500" b="1" dirty="0">
              <a:solidFill>
                <a:srgbClr val="262262"/>
              </a:solidFill>
              <a:effectLst>
                <a:outerShdw blurRad="38100" dist="38100" dir="2700000" algn="tl">
                  <a:srgbClr val="000000">
                    <a:alpha val="43137"/>
                  </a:srgbClr>
                </a:outerShdw>
              </a:effectLst>
              <a:latin typeface="Playfair Display Bold" pitchFamily="34" charset="0"/>
            </a:endParaRPr>
          </a:p>
        </p:txBody>
      </p:sp>
      <p:sp>
        <p:nvSpPr>
          <p:cNvPr id="7" name="TextBox 6">
            <a:extLst>
              <a:ext uri="{FF2B5EF4-FFF2-40B4-BE49-F238E27FC236}">
                <a16:creationId xmlns:a16="http://schemas.microsoft.com/office/drawing/2014/main" id="{F3DCCFB0-323C-4694-853C-B35104FA7555}"/>
              </a:ext>
            </a:extLst>
          </p:cNvPr>
          <p:cNvSpPr txBox="1"/>
          <p:nvPr/>
        </p:nvSpPr>
        <p:spPr>
          <a:xfrm>
            <a:off x="348760" y="1434176"/>
            <a:ext cx="6129336"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 Journals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Define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Recurring</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4B0712-B2EE-4448-820B-9B943C46CB0E}"/>
              </a:ext>
            </a:extLst>
          </p:cNvPr>
          <p:cNvSpPr txBox="1"/>
          <p:nvPr/>
        </p:nvSpPr>
        <p:spPr>
          <a:xfrm>
            <a:off x="348760" y="3492715"/>
            <a:ext cx="6129336"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Batch</a:t>
            </a:r>
            <a:r>
              <a:rPr lang="en-US" sz="1800" b="0" i="0" dirty="0">
                <a:solidFill>
                  <a:srgbClr val="000000"/>
                </a:solidFill>
                <a:effectLst/>
                <a:latin typeface="Times New Roman" panose="02020603050405020304" pitchFamily="18" charset="0"/>
                <a:cs typeface="Times New Roman" panose="02020603050405020304" pitchFamily="18" charset="0"/>
              </a:rPr>
              <a:t> Name</a:t>
            </a: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Select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ledger CTHM</a:t>
            </a:r>
            <a:r>
              <a:rPr lang="en-US" sz="1800" b="0" i="0" dirty="0">
                <a:solidFill>
                  <a:srgbClr val="000000"/>
                </a:solidFill>
                <a:effectLst/>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149602-A8D3-49F1-92BD-75A599EF0A7E}"/>
              </a:ext>
            </a:extLst>
          </p:cNvPr>
          <p:cNvSpPr txBox="1"/>
          <p:nvPr/>
        </p:nvSpPr>
        <p:spPr>
          <a:xfrm>
            <a:off x="348760" y="4301609"/>
            <a:ext cx="6129336"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journal</a:t>
            </a:r>
            <a:r>
              <a:rPr lang="en-US" sz="1800" b="0" i="0" dirty="0">
                <a:solidFill>
                  <a:srgbClr val="000000"/>
                </a:solidFill>
                <a:effectLst/>
                <a:latin typeface="Times New Roman" panose="02020603050405020304" pitchFamily="18" charset="0"/>
                <a:cs typeface="Times New Roman" panose="02020603050405020304" pitchFamily="18" charset="0"/>
              </a:rPr>
              <a:t> name, Selec</a:t>
            </a:r>
            <a:r>
              <a:rPr lang="en-US" dirty="0">
                <a:solidFill>
                  <a:srgbClr val="000000"/>
                </a:solidFill>
                <a:latin typeface="Times New Roman" panose="02020603050405020304" pitchFamily="18" charset="0"/>
                <a:cs typeface="Times New Roman" panose="02020603050405020304" pitchFamily="18" charset="0"/>
              </a:rPr>
              <a:t>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Currency</a:t>
            </a:r>
            <a:r>
              <a:rPr lang="en-US" dirty="0">
                <a:solidFill>
                  <a:srgbClr val="000000"/>
                </a:solidFill>
                <a:latin typeface="Times New Roman" panose="02020603050405020304" pitchFamily="18" charset="0"/>
                <a:cs typeface="Times New Roman" panose="02020603050405020304" pitchFamily="18" charset="0"/>
              </a:rPr>
              <a:t> and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Category</a:t>
            </a:r>
            <a:r>
              <a:rPr lang="en-US" sz="1800" b="0" i="0" dirty="0">
                <a:solidFill>
                  <a:srgbClr val="000000"/>
                </a:solidFill>
                <a:effectLst/>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8973204-3176-4000-8A3B-B78C70B992F1}"/>
              </a:ext>
            </a:extLst>
          </p:cNvPr>
          <p:cNvSpPr txBox="1"/>
          <p:nvPr/>
        </p:nvSpPr>
        <p:spPr>
          <a:xfrm>
            <a:off x="348760" y="5464046"/>
            <a:ext cx="6129336"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Click on Lines</a:t>
            </a:r>
            <a:endParaRPr lang="ar-EG"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FDCD90B-FFA3-4A84-9648-098D44BA7985}"/>
              </a:ext>
            </a:extLst>
          </p:cNvPr>
          <p:cNvSpPr/>
          <p:nvPr/>
        </p:nvSpPr>
        <p:spPr>
          <a:xfrm>
            <a:off x="7696200" y="3577335"/>
            <a:ext cx="2590801" cy="9851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Oval 10">
            <a:extLst>
              <a:ext uri="{FF2B5EF4-FFF2-40B4-BE49-F238E27FC236}">
                <a16:creationId xmlns:a16="http://schemas.microsoft.com/office/drawing/2014/main" id="{A2E6F28F-86F8-4C50-9ED8-67C31316B7D2}"/>
              </a:ext>
            </a:extLst>
          </p:cNvPr>
          <p:cNvSpPr/>
          <p:nvPr/>
        </p:nvSpPr>
        <p:spPr>
          <a:xfrm>
            <a:off x="8968920" y="5648712"/>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3" name="Rectangle: Rounded Corners 12">
            <a:extLst>
              <a:ext uri="{FF2B5EF4-FFF2-40B4-BE49-F238E27FC236}">
                <a16:creationId xmlns:a16="http://schemas.microsoft.com/office/drawing/2014/main" id="{8A6CAC09-FD03-4223-8340-3FE3D040BCCB}"/>
              </a:ext>
            </a:extLst>
          </p:cNvPr>
          <p:cNvSpPr/>
          <p:nvPr/>
        </p:nvSpPr>
        <p:spPr>
          <a:xfrm>
            <a:off x="8115300" y="4762500"/>
            <a:ext cx="2171701" cy="8572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7491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9BBC5-C031-46AD-84DD-3F32B72D4D6D}"/>
              </a:ext>
            </a:extLst>
          </p:cNvPr>
          <p:cNvPicPr>
            <a:picLocks noChangeAspect="1"/>
          </p:cNvPicPr>
          <p:nvPr/>
        </p:nvPicPr>
        <p:blipFill rotWithShape="1">
          <a:blip r:embed="rId2"/>
          <a:srcRect l="46013" t="25179" r="15116" b="29606"/>
          <a:stretch/>
        </p:blipFill>
        <p:spPr>
          <a:xfrm>
            <a:off x="6917306" y="142830"/>
            <a:ext cx="5182075" cy="3240000"/>
          </a:xfrm>
          <a:prstGeom prst="rect">
            <a:avLst/>
          </a:prstGeom>
        </p:spPr>
      </p:pic>
      <p:pic>
        <p:nvPicPr>
          <p:cNvPr id="5" name="Picture 4">
            <a:extLst>
              <a:ext uri="{FF2B5EF4-FFF2-40B4-BE49-F238E27FC236}">
                <a16:creationId xmlns:a16="http://schemas.microsoft.com/office/drawing/2014/main" id="{72D6C7C8-BBC3-4962-BDBE-366926FF20A4}"/>
              </a:ext>
            </a:extLst>
          </p:cNvPr>
          <p:cNvPicPr>
            <a:picLocks noChangeAspect="1"/>
          </p:cNvPicPr>
          <p:nvPr/>
        </p:nvPicPr>
        <p:blipFill rotWithShape="1">
          <a:blip r:embed="rId3"/>
          <a:srcRect l="45938" t="25044" r="15192" b="29741"/>
          <a:stretch/>
        </p:blipFill>
        <p:spPr>
          <a:xfrm>
            <a:off x="6917306" y="3521341"/>
            <a:ext cx="5182075" cy="3240000"/>
          </a:xfrm>
          <a:prstGeom prst="rect">
            <a:avLst/>
          </a:prstGeom>
        </p:spPr>
      </p:pic>
      <p:sp>
        <p:nvSpPr>
          <p:cNvPr id="4" name="TextBox 3">
            <a:extLst>
              <a:ext uri="{FF2B5EF4-FFF2-40B4-BE49-F238E27FC236}">
                <a16:creationId xmlns:a16="http://schemas.microsoft.com/office/drawing/2014/main" id="{3E39F048-C7E2-4D4F-9E5C-0E5C73E2258F}"/>
              </a:ext>
            </a:extLst>
          </p:cNvPr>
          <p:cNvSpPr txBox="1"/>
          <p:nvPr/>
        </p:nvSpPr>
        <p:spPr>
          <a:xfrm>
            <a:off x="183707" y="837411"/>
            <a:ext cx="6129336"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line number </a:t>
            </a:r>
            <a:r>
              <a:rPr lang="en-US" sz="1800" b="0" i="0" dirty="0">
                <a:solidFill>
                  <a:srgbClr val="000000"/>
                </a:solidFill>
                <a:effectLst/>
                <a:latin typeface="Times New Roman" panose="02020603050405020304" pitchFamily="18" charset="0"/>
                <a:cs typeface="Times New Roman" panose="02020603050405020304" pitchFamily="18" charset="0"/>
              </a:rPr>
              <a:t>&amp;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Select Account number </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AC2EE0B-FF54-4794-B3A7-765D2B7E8269}"/>
              </a:ext>
            </a:extLst>
          </p:cNvPr>
          <p:cNvSpPr txBox="1">
            <a:spLocks/>
          </p:cNvSpPr>
          <p:nvPr/>
        </p:nvSpPr>
        <p:spPr>
          <a:xfrm>
            <a:off x="183707" y="96659"/>
            <a:ext cx="7766936" cy="477054"/>
          </a:xfrm>
          <a:prstGeom prst="rect">
            <a:avLst/>
          </a:prstGeom>
          <a:noFill/>
        </p:spPr>
        <p:txBody>
          <a:bodyPr wrap="square">
            <a:spAutoFit/>
          </a:bodyPr>
          <a:lstStyle>
            <a:defPPr>
              <a:defRPr lang="en-US"/>
            </a:defPPr>
            <a:lvl1pPr>
              <a:defRPr b="0" i="0">
                <a:solidFill>
                  <a:srgbClr val="000000"/>
                </a:solidFill>
                <a:effectLst/>
                <a:latin typeface="Times New Roman" panose="02020603050405020304" pitchFamily="18" charset="0"/>
                <a:cs typeface="Times New Roman" panose="02020603050405020304"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dirty="0">
                <a:solidFill>
                  <a:srgbClr val="262262"/>
                </a:solidFill>
                <a:latin typeface="Playfair Display Bold" pitchFamily="34" charset="0"/>
                <a:cs typeface="+mn-cs"/>
              </a:rPr>
              <a:t>B: Creating Recurring Journal Entries </a:t>
            </a:r>
          </a:p>
        </p:txBody>
      </p:sp>
      <p:sp>
        <p:nvSpPr>
          <p:cNvPr id="7" name="TextBox 6">
            <a:extLst>
              <a:ext uri="{FF2B5EF4-FFF2-40B4-BE49-F238E27FC236}">
                <a16:creationId xmlns:a16="http://schemas.microsoft.com/office/drawing/2014/main" id="{9B307F34-1D35-4A58-A7AF-3C6F6ACDA6DF}"/>
              </a:ext>
            </a:extLst>
          </p:cNvPr>
          <p:cNvSpPr txBox="1"/>
          <p:nvPr/>
        </p:nvSpPr>
        <p:spPr>
          <a:xfrm>
            <a:off x="183707" y="1523169"/>
            <a:ext cx="6129336"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Step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Number</a:t>
            </a:r>
            <a:r>
              <a:rPr lang="en-US" sz="1800" b="0" i="0" dirty="0">
                <a:solidFill>
                  <a:srgbClr val="000000"/>
                </a:solidFill>
                <a:effectLst/>
                <a:latin typeface="Times New Roman" panose="02020603050405020304" pitchFamily="18" charset="0"/>
                <a:cs typeface="Times New Roman" panose="02020603050405020304" pitchFamily="18" charset="0"/>
              </a:rPr>
              <a:t> &amp;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amount</a:t>
            </a:r>
            <a:r>
              <a:rPr lang="en-US" sz="1800" b="0" i="0" dirty="0">
                <a:solidFill>
                  <a:srgbClr val="000000"/>
                </a:solidFill>
                <a:effectLst/>
                <a:latin typeface="Times New Roman" panose="02020603050405020304" pitchFamily="18" charset="0"/>
                <a:cs typeface="Times New Roman" panose="02020603050405020304" pitchFamily="18" charset="0"/>
              </a:rPr>
              <a:t>.</a:t>
            </a:r>
            <a:endParaRPr lang="ar-E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905E3A7-85D1-4B63-8D11-0691485121D6}"/>
              </a:ext>
            </a:extLst>
          </p:cNvPr>
          <p:cNvSpPr txBox="1"/>
          <p:nvPr/>
        </p:nvSpPr>
        <p:spPr>
          <a:xfrm>
            <a:off x="183707" y="2134249"/>
            <a:ext cx="6129336" cy="369332"/>
          </a:xfrm>
          <a:prstGeom prst="rect">
            <a:avLst/>
          </a:prstGeom>
          <a:noFill/>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Click Save </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49CD6C7-9E6C-4D5B-BBDC-69DBCF433617}"/>
              </a:ext>
            </a:extLst>
          </p:cNvPr>
          <p:cNvSpPr txBox="1"/>
          <p:nvPr/>
        </p:nvSpPr>
        <p:spPr>
          <a:xfrm>
            <a:off x="183707" y="3059668"/>
            <a:ext cx="5464618"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Click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button on the top bar to add a new line.</a:t>
            </a:r>
          </a:p>
        </p:txBody>
      </p:sp>
      <p:pic>
        <p:nvPicPr>
          <p:cNvPr id="11" name="Picture 10">
            <a:extLst>
              <a:ext uri="{FF2B5EF4-FFF2-40B4-BE49-F238E27FC236}">
                <a16:creationId xmlns:a16="http://schemas.microsoft.com/office/drawing/2014/main" id="{178C97A4-6BBC-498A-8BCD-E0DE9A9AC7FA}"/>
              </a:ext>
            </a:extLst>
          </p:cNvPr>
          <p:cNvPicPr>
            <a:picLocks noChangeAspect="1"/>
          </p:cNvPicPr>
          <p:nvPr/>
        </p:nvPicPr>
        <p:blipFill>
          <a:blip r:embed="rId4"/>
          <a:stretch>
            <a:fillRect/>
          </a:stretch>
        </p:blipFill>
        <p:spPr>
          <a:xfrm>
            <a:off x="5648325" y="3096676"/>
            <a:ext cx="362001" cy="295316"/>
          </a:xfrm>
          <a:prstGeom prst="rect">
            <a:avLst/>
          </a:prstGeom>
        </p:spPr>
      </p:pic>
      <p:sp>
        <p:nvSpPr>
          <p:cNvPr id="15" name="TextBox 14">
            <a:extLst>
              <a:ext uri="{FF2B5EF4-FFF2-40B4-BE49-F238E27FC236}">
                <a16:creationId xmlns:a16="http://schemas.microsoft.com/office/drawing/2014/main" id="{28C20359-F303-4484-BF8F-3032BCAC2C25}"/>
              </a:ext>
            </a:extLst>
          </p:cNvPr>
          <p:cNvSpPr txBox="1"/>
          <p:nvPr/>
        </p:nvSpPr>
        <p:spPr>
          <a:xfrm>
            <a:off x="183707" y="4059103"/>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Repeat the same steps as before</a:t>
            </a:r>
            <a:endParaRPr lang="ar-EG"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5162912-0B74-4C75-BD5C-C10E1AB8D100}"/>
              </a:ext>
            </a:extLst>
          </p:cNvPr>
          <p:cNvSpPr txBox="1"/>
          <p:nvPr/>
        </p:nvSpPr>
        <p:spPr>
          <a:xfrm>
            <a:off x="183707" y="4912593"/>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Enter the debit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amount</a:t>
            </a:r>
            <a:r>
              <a:rPr lang="en-US" dirty="0">
                <a:latin typeface="Times New Roman" panose="02020603050405020304" pitchFamily="18" charset="0"/>
                <a:cs typeface="Times New Roman" panose="02020603050405020304" pitchFamily="18" charset="0"/>
              </a:rPr>
              <a:t> as a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negative value.</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3E3304F-3482-4FE0-9589-D7711D5B9108}"/>
              </a:ext>
            </a:extLst>
          </p:cNvPr>
          <p:cNvSpPr txBox="1"/>
          <p:nvPr/>
        </p:nvSpPr>
        <p:spPr>
          <a:xfrm>
            <a:off x="183707" y="5983957"/>
            <a:ext cx="6129336" cy="369332"/>
          </a:xfrm>
          <a:prstGeom prst="rect">
            <a:avLst/>
          </a:prstGeom>
          <a:noFill/>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Save &amp; Exit  </a:t>
            </a:r>
            <a:endParaRPr lang="ar-EG"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AAF107C-8D85-4288-9DCA-75AF304CB42B}"/>
              </a:ext>
            </a:extLst>
          </p:cNvPr>
          <p:cNvSpPr/>
          <p:nvPr/>
        </p:nvSpPr>
        <p:spPr>
          <a:xfrm>
            <a:off x="6917306" y="314325"/>
            <a:ext cx="4922269" cy="2593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Rectangle: Rounded Corners 15">
            <a:extLst>
              <a:ext uri="{FF2B5EF4-FFF2-40B4-BE49-F238E27FC236}">
                <a16:creationId xmlns:a16="http://schemas.microsoft.com/office/drawing/2014/main" id="{7BE99889-A87B-48C3-BCA9-6A3B53E8FC39}"/>
              </a:ext>
            </a:extLst>
          </p:cNvPr>
          <p:cNvSpPr/>
          <p:nvPr/>
        </p:nvSpPr>
        <p:spPr>
          <a:xfrm>
            <a:off x="7047208" y="3686175"/>
            <a:ext cx="4922269" cy="2593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9" name="Rectangle: Rounded Corners 18">
            <a:extLst>
              <a:ext uri="{FF2B5EF4-FFF2-40B4-BE49-F238E27FC236}">
                <a16:creationId xmlns:a16="http://schemas.microsoft.com/office/drawing/2014/main" id="{9006B168-FA6A-48A9-A800-0FB250D9A1F5}"/>
              </a:ext>
            </a:extLst>
          </p:cNvPr>
          <p:cNvSpPr/>
          <p:nvPr/>
        </p:nvSpPr>
        <p:spPr>
          <a:xfrm>
            <a:off x="6917306" y="1580734"/>
            <a:ext cx="1826645" cy="369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0A9064F5-AA2B-434E-B729-C62139C52D27}"/>
              </a:ext>
            </a:extLst>
          </p:cNvPr>
          <p:cNvSpPr/>
          <p:nvPr/>
        </p:nvSpPr>
        <p:spPr>
          <a:xfrm>
            <a:off x="6970646" y="4926970"/>
            <a:ext cx="1773306" cy="369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412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12EEC-76CE-4CF9-A076-2C6B29BAA11B}"/>
              </a:ext>
            </a:extLst>
          </p:cNvPr>
          <p:cNvPicPr>
            <a:picLocks noChangeAspect="1"/>
          </p:cNvPicPr>
          <p:nvPr/>
        </p:nvPicPr>
        <p:blipFill rotWithShape="1">
          <a:blip r:embed="rId2"/>
          <a:srcRect l="49183" t="24240" r="14832" b="32826"/>
          <a:stretch/>
        </p:blipFill>
        <p:spPr>
          <a:xfrm>
            <a:off x="7329549" y="105508"/>
            <a:ext cx="4571741" cy="2931779"/>
          </a:xfrm>
          <a:prstGeom prst="rect">
            <a:avLst/>
          </a:prstGeom>
        </p:spPr>
      </p:pic>
      <p:pic>
        <p:nvPicPr>
          <p:cNvPr id="5" name="Picture 4">
            <a:extLst>
              <a:ext uri="{FF2B5EF4-FFF2-40B4-BE49-F238E27FC236}">
                <a16:creationId xmlns:a16="http://schemas.microsoft.com/office/drawing/2014/main" id="{CB671119-C473-42DC-9049-670A46CFD791}"/>
              </a:ext>
            </a:extLst>
          </p:cNvPr>
          <p:cNvPicPr>
            <a:picLocks noChangeAspect="1"/>
          </p:cNvPicPr>
          <p:nvPr/>
        </p:nvPicPr>
        <p:blipFill rotWithShape="1">
          <a:blip r:embed="rId3"/>
          <a:srcRect l="58270" t="30188" r="17279" b="37619"/>
          <a:stretch/>
        </p:blipFill>
        <p:spPr>
          <a:xfrm>
            <a:off x="8137504" y="3234922"/>
            <a:ext cx="2955831" cy="2091747"/>
          </a:xfrm>
          <a:prstGeom prst="rect">
            <a:avLst/>
          </a:prstGeom>
        </p:spPr>
      </p:pic>
      <p:pic>
        <p:nvPicPr>
          <p:cNvPr id="4" name="Picture 3">
            <a:extLst>
              <a:ext uri="{FF2B5EF4-FFF2-40B4-BE49-F238E27FC236}">
                <a16:creationId xmlns:a16="http://schemas.microsoft.com/office/drawing/2014/main" id="{3FEAFCBB-C22C-47E6-81B8-0E49531FF6D4}"/>
              </a:ext>
            </a:extLst>
          </p:cNvPr>
          <p:cNvPicPr>
            <a:picLocks noChangeAspect="1"/>
          </p:cNvPicPr>
          <p:nvPr/>
        </p:nvPicPr>
        <p:blipFill rotWithShape="1">
          <a:blip r:embed="rId4"/>
          <a:srcRect l="50341" t="25056" r="10649" b="54426"/>
          <a:stretch/>
        </p:blipFill>
        <p:spPr>
          <a:xfrm>
            <a:off x="7237359" y="5408545"/>
            <a:ext cx="4756120" cy="1344567"/>
          </a:xfrm>
          <a:prstGeom prst="rect">
            <a:avLst/>
          </a:prstGeom>
        </p:spPr>
      </p:pic>
      <p:sp>
        <p:nvSpPr>
          <p:cNvPr id="6" name="TextBox 5">
            <a:extLst>
              <a:ext uri="{FF2B5EF4-FFF2-40B4-BE49-F238E27FC236}">
                <a16:creationId xmlns:a16="http://schemas.microsoft.com/office/drawing/2014/main" id="{7C8DF891-6CF9-4D7D-A28C-192941CB9150}"/>
              </a:ext>
            </a:extLst>
          </p:cNvPr>
          <p:cNvSpPr txBox="1"/>
          <p:nvPr/>
        </p:nvSpPr>
        <p:spPr>
          <a:xfrm>
            <a:off x="240689" y="754274"/>
            <a:ext cx="6129336" cy="369332"/>
          </a:xfrm>
          <a:prstGeom prst="rect">
            <a:avLst/>
          </a:prstGeom>
          <a:noFill/>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Click on Generate and Click on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Submit button</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1015AB5-4373-45C6-8453-1B6C5F723160}"/>
              </a:ext>
            </a:extLst>
          </p:cNvPr>
          <p:cNvSpPr txBox="1"/>
          <p:nvPr/>
        </p:nvSpPr>
        <p:spPr>
          <a:xfrm>
            <a:off x="240689" y="3429000"/>
            <a:ext cx="6105524" cy="369332"/>
          </a:xfrm>
          <a:prstGeom prst="rect">
            <a:avLst/>
          </a:prstGeom>
          <a:noFill/>
        </p:spPr>
        <p:txBody>
          <a:bodyPr wrap="square">
            <a:spAutoFit/>
          </a:bodyPr>
          <a:lstStyle>
            <a:defPPr>
              <a:defRPr lang="en-US"/>
            </a:defPPr>
            <a:lvl1pPr>
              <a:defRPr>
                <a:solidFill>
                  <a:srgbClr val="000000"/>
                </a:solidFill>
                <a:latin typeface="Times New Roman" panose="02020603050405020304" pitchFamily="18" charset="0"/>
                <a:cs typeface="Times New Roman" panose="02020603050405020304" pitchFamily="18" charset="0"/>
              </a:defRPr>
            </a:lvl1pPr>
          </a:lstStyle>
          <a:p>
            <a:r>
              <a:rPr lang="en-US" dirty="0"/>
              <a:t>Select the </a:t>
            </a:r>
            <a:r>
              <a:rPr lang="en-US" b="1" dirty="0">
                <a:solidFill>
                  <a:srgbClr val="000066"/>
                </a:solidFill>
                <a:highlight>
                  <a:srgbClr val="C0C0C0"/>
                </a:highlight>
              </a:rPr>
              <a:t>period</a:t>
            </a:r>
            <a:r>
              <a:rPr lang="en-US" dirty="0"/>
              <a:t> with the transaction date</a:t>
            </a:r>
            <a:endParaRPr lang="ar-EG" dirty="0"/>
          </a:p>
        </p:txBody>
      </p:sp>
      <p:sp>
        <p:nvSpPr>
          <p:cNvPr id="10" name="TextBox 9">
            <a:extLst>
              <a:ext uri="{FF2B5EF4-FFF2-40B4-BE49-F238E27FC236}">
                <a16:creationId xmlns:a16="http://schemas.microsoft.com/office/drawing/2014/main" id="{7AE069A6-05ED-4CB7-9D87-00FE6E3FBB09}"/>
              </a:ext>
            </a:extLst>
          </p:cNvPr>
          <p:cNvSpPr txBox="1"/>
          <p:nvPr/>
        </p:nvSpPr>
        <p:spPr>
          <a:xfrm>
            <a:off x="240689" y="5872226"/>
            <a:ext cx="6105524" cy="369332"/>
          </a:xfrm>
          <a:prstGeom prst="rect">
            <a:avLst/>
          </a:prstGeom>
          <a:noFill/>
        </p:spPr>
        <p:txBody>
          <a:bodyPr wrap="square">
            <a:spAutoFit/>
          </a:bodyPr>
          <a:lstStyle>
            <a:defPPr>
              <a:defRPr lang="en-US"/>
            </a:defPPr>
            <a:lvl1pPr>
              <a:defRPr>
                <a:solidFill>
                  <a:srgbClr val="000000"/>
                </a:solidFill>
                <a:latin typeface="Times New Roman" panose="02020603050405020304" pitchFamily="18" charset="0"/>
                <a:cs typeface="Times New Roman" panose="02020603050405020304" pitchFamily="18" charset="0"/>
              </a:defRPr>
            </a:lvl1pPr>
          </a:lstStyle>
          <a:p>
            <a:r>
              <a:rPr lang="en-US" dirty="0"/>
              <a:t>Go to the journal screen to verify the success of the transaction</a:t>
            </a:r>
            <a:endParaRPr lang="ar-EG" dirty="0"/>
          </a:p>
        </p:txBody>
      </p:sp>
      <p:sp>
        <p:nvSpPr>
          <p:cNvPr id="9" name="TextBox 8">
            <a:extLst>
              <a:ext uri="{FF2B5EF4-FFF2-40B4-BE49-F238E27FC236}">
                <a16:creationId xmlns:a16="http://schemas.microsoft.com/office/drawing/2014/main" id="{937C38C8-04F9-48F8-945B-CA95448187F5}"/>
              </a:ext>
            </a:extLst>
          </p:cNvPr>
          <p:cNvSpPr txBox="1"/>
          <p:nvPr/>
        </p:nvSpPr>
        <p:spPr>
          <a:xfrm>
            <a:off x="240689" y="4208558"/>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Submit</a:t>
            </a:r>
            <a:r>
              <a:rPr lang="en-US" dirty="0">
                <a:latin typeface="Times New Roman" panose="02020603050405020304" pitchFamily="18" charset="0"/>
                <a:cs typeface="Times New Roman" panose="02020603050405020304" pitchFamily="18" charset="0"/>
              </a:rPr>
              <a:t>.</a:t>
            </a:r>
            <a:endParaRPr lang="ar-EG"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AE88A23E-AAA4-4E35-8931-37497EEB2FE0}"/>
              </a:ext>
            </a:extLst>
          </p:cNvPr>
          <p:cNvSpPr/>
          <p:nvPr/>
        </p:nvSpPr>
        <p:spPr>
          <a:xfrm>
            <a:off x="9931626" y="2595638"/>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FBAE3DBA-BFB9-4621-B921-9499BC968EF1}"/>
              </a:ext>
            </a:extLst>
          </p:cNvPr>
          <p:cNvSpPr/>
          <p:nvPr/>
        </p:nvSpPr>
        <p:spPr>
          <a:xfrm>
            <a:off x="8734424" y="1805063"/>
            <a:ext cx="771525"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F86680F7-FD21-43E7-88D2-1AF3DE44D51E}"/>
              </a:ext>
            </a:extLst>
          </p:cNvPr>
          <p:cNvSpPr/>
          <p:nvPr/>
        </p:nvSpPr>
        <p:spPr>
          <a:xfrm>
            <a:off x="9224073" y="3798332"/>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5B68C7B3-F9FF-41AE-805C-BB9A04842DA9}"/>
              </a:ext>
            </a:extLst>
          </p:cNvPr>
          <p:cNvSpPr/>
          <p:nvPr/>
        </p:nvSpPr>
        <p:spPr>
          <a:xfrm>
            <a:off x="8162212" y="5543109"/>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55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B6C3FC-02E8-43EC-A45E-55AC79E14E3A}"/>
              </a:ext>
            </a:extLst>
          </p:cNvPr>
          <p:cNvPicPr>
            <a:picLocks noChangeAspect="1"/>
          </p:cNvPicPr>
          <p:nvPr/>
        </p:nvPicPr>
        <p:blipFill rotWithShape="1">
          <a:blip r:embed="rId2"/>
          <a:srcRect l="28738" t="11091" r="19520" b="30278"/>
          <a:stretch/>
        </p:blipFill>
        <p:spPr>
          <a:xfrm>
            <a:off x="7415667" y="61546"/>
            <a:ext cx="4509570" cy="274661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8C6E6A1-7754-4B65-9531-5D3E151FD12E}"/>
              </a:ext>
            </a:extLst>
          </p:cNvPr>
          <p:cNvPicPr>
            <a:picLocks noChangeAspect="1"/>
          </p:cNvPicPr>
          <p:nvPr/>
        </p:nvPicPr>
        <p:blipFill rotWithShape="1">
          <a:blip r:embed="rId3"/>
          <a:srcRect l="28558" t="11091" r="19519" b="77504"/>
          <a:stretch/>
        </p:blipFill>
        <p:spPr>
          <a:xfrm>
            <a:off x="7183331" y="2975114"/>
            <a:ext cx="4974242" cy="58723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F2C8B81-AE9A-4115-A832-8D25C69A6566}"/>
              </a:ext>
            </a:extLst>
          </p:cNvPr>
          <p:cNvPicPr>
            <a:picLocks noChangeAspect="1"/>
          </p:cNvPicPr>
          <p:nvPr/>
        </p:nvPicPr>
        <p:blipFill rotWithShape="1">
          <a:blip r:embed="rId4"/>
          <a:srcRect l="30063" t="13740" r="18050" b="27153"/>
          <a:stretch/>
        </p:blipFill>
        <p:spPr>
          <a:xfrm>
            <a:off x="7299644" y="3729305"/>
            <a:ext cx="4741617" cy="290329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7B28707-CD52-400E-806B-B116DB62B366}"/>
              </a:ext>
            </a:extLst>
          </p:cNvPr>
          <p:cNvSpPr txBox="1"/>
          <p:nvPr/>
        </p:nvSpPr>
        <p:spPr>
          <a:xfrm>
            <a:off x="419163" y="521383"/>
            <a:ext cx="6276974"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Go to the journal screen and search for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 of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recurring</a:t>
            </a:r>
            <a:r>
              <a:rPr lang="en-US" dirty="0">
                <a:latin typeface="Times New Roman" panose="02020603050405020304" pitchFamily="18" charset="0"/>
                <a:cs typeface="Times New Roman" panose="02020603050405020304" pitchFamily="18" charset="0"/>
              </a:rPr>
              <a:t>” journal entry</a:t>
            </a:r>
            <a:endParaRPr lang="ar-E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8ADA41B-88F4-482D-97FE-DF4D1D14EEDA}"/>
              </a:ext>
            </a:extLst>
          </p:cNvPr>
          <p:cNvSpPr txBox="1"/>
          <p:nvPr/>
        </p:nvSpPr>
        <p:spPr>
          <a:xfrm>
            <a:off x="419163" y="3028157"/>
            <a:ext cx="6276974"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journal status should be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unposted</a:t>
            </a:r>
            <a:r>
              <a:rPr lang="en-US" dirty="0">
                <a:latin typeface="Times New Roman" panose="02020603050405020304" pitchFamily="18" charset="0"/>
                <a:cs typeface="Times New Roman" panose="02020603050405020304" pitchFamily="18" charset="0"/>
              </a:rPr>
              <a:t>.</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AE5CE0-7112-4131-8379-6039BC51671D}"/>
              </a:ext>
            </a:extLst>
          </p:cNvPr>
          <p:cNvSpPr txBox="1"/>
          <p:nvPr/>
        </p:nvSpPr>
        <p:spPr>
          <a:xfrm>
            <a:off x="342963" y="4340213"/>
            <a:ext cx="6429374"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Click on 'Review Journal' to verify the journal balance</a:t>
            </a:r>
            <a:endParaRPr lang="ar-EG"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A2A3F61C-1F71-4FF2-A9CA-39B75FAD874D}"/>
              </a:ext>
            </a:extLst>
          </p:cNvPr>
          <p:cNvSpPr/>
          <p:nvPr/>
        </p:nvSpPr>
        <p:spPr>
          <a:xfrm>
            <a:off x="8374394" y="845714"/>
            <a:ext cx="1122031"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1" name="Oval 10">
            <a:extLst>
              <a:ext uri="{FF2B5EF4-FFF2-40B4-BE49-F238E27FC236}">
                <a16:creationId xmlns:a16="http://schemas.microsoft.com/office/drawing/2014/main" id="{C7C5BDB4-26E6-48C6-92B3-C5A83E677B9A}"/>
              </a:ext>
            </a:extLst>
          </p:cNvPr>
          <p:cNvSpPr/>
          <p:nvPr/>
        </p:nvSpPr>
        <p:spPr>
          <a:xfrm>
            <a:off x="7183331" y="3236489"/>
            <a:ext cx="1191063"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3" name="Rectangle: Rounded Corners 12">
            <a:extLst>
              <a:ext uri="{FF2B5EF4-FFF2-40B4-BE49-F238E27FC236}">
                <a16:creationId xmlns:a16="http://schemas.microsoft.com/office/drawing/2014/main" id="{B3AF98DE-CBE4-4FB1-BB8F-1B3EED3C11B0}"/>
              </a:ext>
            </a:extLst>
          </p:cNvPr>
          <p:cNvSpPr/>
          <p:nvPr/>
        </p:nvSpPr>
        <p:spPr>
          <a:xfrm>
            <a:off x="8686800" y="4876800"/>
            <a:ext cx="1323975" cy="12382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700398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BE8934-D78F-4DE4-8E2E-712C6E53E122}"/>
              </a:ext>
            </a:extLst>
          </p:cNvPr>
          <p:cNvSpPr txBox="1"/>
          <p:nvPr/>
        </p:nvSpPr>
        <p:spPr>
          <a:xfrm>
            <a:off x="3043238" y="3013502"/>
            <a:ext cx="6105524" cy="830997"/>
          </a:xfrm>
          <a:prstGeom prst="rect">
            <a:avLst/>
          </a:prstGeom>
          <a:noFill/>
        </p:spPr>
        <p:txBody>
          <a:bodyPr wrap="square" anchor="ctr">
            <a:sp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Intracompany</a:t>
            </a:r>
            <a:r>
              <a:rPr lang="en-US" dirty="0"/>
              <a:t> </a:t>
            </a:r>
            <a:endParaRPr lang="ar-EG" dirty="0"/>
          </a:p>
        </p:txBody>
      </p:sp>
    </p:spTree>
    <p:extLst>
      <p:ext uri="{BB962C8B-B14F-4D97-AF65-F5344CB8AC3E}">
        <p14:creationId xmlns:p14="http://schemas.microsoft.com/office/powerpoint/2010/main" val="3576243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66F85-FE82-4764-8F33-BD03998FF315}"/>
              </a:ext>
            </a:extLst>
          </p:cNvPr>
          <p:cNvPicPr>
            <a:picLocks noChangeAspect="1"/>
          </p:cNvPicPr>
          <p:nvPr/>
        </p:nvPicPr>
        <p:blipFill>
          <a:blip r:embed="rId2"/>
          <a:stretch>
            <a:fillRect/>
          </a:stretch>
        </p:blipFill>
        <p:spPr>
          <a:xfrm>
            <a:off x="0" y="152400"/>
            <a:ext cx="12192000" cy="6553200"/>
          </a:xfrm>
          <a:prstGeom prst="rect">
            <a:avLst/>
          </a:prstGeom>
        </p:spPr>
      </p:pic>
      <p:sp>
        <p:nvSpPr>
          <p:cNvPr id="2" name="Rectangle: Rounded Corners 1">
            <a:extLst>
              <a:ext uri="{FF2B5EF4-FFF2-40B4-BE49-F238E27FC236}">
                <a16:creationId xmlns:a16="http://schemas.microsoft.com/office/drawing/2014/main" id="{680316BC-5EFE-DAE7-1371-ACA6BF6EE250}"/>
              </a:ext>
            </a:extLst>
          </p:cNvPr>
          <p:cNvSpPr/>
          <p:nvPr/>
        </p:nvSpPr>
        <p:spPr>
          <a:xfrm>
            <a:off x="7941029" y="3797966"/>
            <a:ext cx="2975786" cy="7087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431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6E66E-2124-4A31-B7B3-3436AB34E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4093" y="3429000"/>
            <a:ext cx="6027907" cy="3240000"/>
          </a:xfrm>
          <a:prstGeom prst="rect">
            <a:avLst/>
          </a:prstGeom>
        </p:spPr>
      </p:pic>
      <p:pic>
        <p:nvPicPr>
          <p:cNvPr id="6" name="Picture 5">
            <a:extLst>
              <a:ext uri="{FF2B5EF4-FFF2-40B4-BE49-F238E27FC236}">
                <a16:creationId xmlns:a16="http://schemas.microsoft.com/office/drawing/2014/main" id="{BC7225E8-8202-4747-9647-22D874ABB02A}"/>
              </a:ext>
            </a:extLst>
          </p:cNvPr>
          <p:cNvPicPr>
            <a:picLocks noChangeAspect="1"/>
          </p:cNvPicPr>
          <p:nvPr/>
        </p:nvPicPr>
        <p:blipFill>
          <a:blip r:embed="rId3"/>
          <a:stretch>
            <a:fillRect/>
          </a:stretch>
        </p:blipFill>
        <p:spPr>
          <a:xfrm>
            <a:off x="7601037" y="109231"/>
            <a:ext cx="3706558" cy="2976870"/>
          </a:xfrm>
          <a:prstGeom prst="rect">
            <a:avLst/>
          </a:prstGeom>
        </p:spPr>
      </p:pic>
      <p:sp>
        <p:nvSpPr>
          <p:cNvPr id="8" name="TextBox 7">
            <a:extLst>
              <a:ext uri="{FF2B5EF4-FFF2-40B4-BE49-F238E27FC236}">
                <a16:creationId xmlns:a16="http://schemas.microsoft.com/office/drawing/2014/main" id="{434D8566-088C-4FAC-8339-39C31B0CCED4}"/>
              </a:ext>
            </a:extLst>
          </p:cNvPr>
          <p:cNvSpPr txBox="1"/>
          <p:nvPr/>
        </p:nvSpPr>
        <p:spPr>
          <a:xfrm>
            <a:off x="223837" y="809234"/>
            <a:ext cx="7184669"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rebuchetMS"/>
              </a:rPr>
              <a:t>Setup</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i="0" dirty="0">
                <a:solidFill>
                  <a:srgbClr val="000000"/>
                </a:solidFill>
                <a:effectLst>
                  <a:outerShdw blurRad="38100" dist="38100" dir="2700000" algn="tl">
                    <a:srgbClr val="000000">
                      <a:alpha val="43137"/>
                    </a:srgbClr>
                  </a:outerShdw>
                </a:effectLst>
                <a:latin typeface="TrebuchetMS"/>
              </a:rPr>
              <a:t> Financials</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i="0" dirty="0">
                <a:solidFill>
                  <a:srgbClr val="000000"/>
                </a:solidFill>
                <a:effectLst>
                  <a:outerShdw blurRad="38100" dist="38100" dir="2700000" algn="tl">
                    <a:srgbClr val="000000">
                      <a:alpha val="43137"/>
                    </a:srgbClr>
                  </a:outerShdw>
                </a:effectLst>
                <a:latin typeface="TrebuchetMS"/>
              </a:rPr>
              <a:t> Accounting Setup Manager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b="1" i="0" dirty="0">
                <a:solidFill>
                  <a:srgbClr val="000000"/>
                </a:solidFill>
                <a:effectLst>
                  <a:outerShdw blurRad="38100" dist="38100" dir="2700000" algn="tl">
                    <a:srgbClr val="000000">
                      <a:alpha val="43137"/>
                    </a:srgbClr>
                  </a:outerShdw>
                </a:effectLst>
                <a:latin typeface="TrebuchetMS"/>
              </a:rPr>
              <a:t> Accounting Setups</a:t>
            </a:r>
            <a:r>
              <a:rPr lang="en-US" b="1" dirty="0">
                <a:effectLst>
                  <a:outerShdw blurRad="38100" dist="38100" dir="2700000" algn="tl">
                    <a:srgbClr val="000000">
                      <a:alpha val="43137"/>
                    </a:srgbClr>
                  </a:outerShdw>
                </a:effectLst>
              </a:rPr>
              <a:t> </a:t>
            </a:r>
            <a:endParaRPr lang="ar-EG"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C66B1DF2-58C9-4362-9FBE-35E6648BD151}"/>
              </a:ext>
            </a:extLst>
          </p:cNvPr>
          <p:cNvSpPr txBox="1"/>
          <p:nvPr/>
        </p:nvSpPr>
        <p:spPr>
          <a:xfrm>
            <a:off x="452437" y="3506270"/>
            <a:ext cx="6105524" cy="369332"/>
          </a:xfrm>
          <a:prstGeom prst="rect">
            <a:avLst/>
          </a:prstGeom>
          <a:noFill/>
        </p:spPr>
        <p:txBody>
          <a:bodyPr wrap="square">
            <a:spAutoFit/>
          </a:bodyPr>
          <a:lstStyle/>
          <a:p>
            <a:r>
              <a:rPr lang="en-US" dirty="0"/>
              <a:t>Search for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ledger name CTHM_</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54860A8-6266-4AC9-97C8-63DCA99942EE}"/>
              </a:ext>
            </a:extLst>
          </p:cNvPr>
          <p:cNvSpPr txBox="1"/>
          <p:nvPr/>
        </p:nvSpPr>
        <p:spPr>
          <a:xfrm>
            <a:off x="452437" y="5087635"/>
            <a:ext cx="6105524" cy="369332"/>
          </a:xfrm>
          <a:prstGeom prst="rect">
            <a:avLst/>
          </a:prstGeom>
          <a:noFill/>
        </p:spPr>
        <p:txBody>
          <a:bodyPr wrap="square">
            <a:spAutoFit/>
          </a:bodyPr>
          <a:lstStyle/>
          <a:p>
            <a:r>
              <a:rPr lang="en-US" dirty="0"/>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update accounting options </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E57E4C85-30B5-4EA4-A716-E1913B284E19}"/>
              </a:ext>
            </a:extLst>
          </p:cNvPr>
          <p:cNvSpPr/>
          <p:nvPr/>
        </p:nvSpPr>
        <p:spPr>
          <a:xfrm>
            <a:off x="6849956" y="4821325"/>
            <a:ext cx="1191063"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9" name="Oval 8">
            <a:extLst>
              <a:ext uri="{FF2B5EF4-FFF2-40B4-BE49-F238E27FC236}">
                <a16:creationId xmlns:a16="http://schemas.microsoft.com/office/drawing/2014/main" id="{280F580F-027E-421E-B0D3-6EDEAA4DE17A}"/>
              </a:ext>
            </a:extLst>
          </p:cNvPr>
          <p:cNvSpPr/>
          <p:nvPr/>
        </p:nvSpPr>
        <p:spPr>
          <a:xfrm>
            <a:off x="8726882" y="5134967"/>
            <a:ext cx="1191063"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2" name="TextBox 11">
            <a:extLst>
              <a:ext uri="{FF2B5EF4-FFF2-40B4-BE49-F238E27FC236}">
                <a16:creationId xmlns:a16="http://schemas.microsoft.com/office/drawing/2014/main" id="{4689F23C-024C-4FF0-B831-33C5ED40091C}"/>
              </a:ext>
            </a:extLst>
          </p:cNvPr>
          <p:cNvSpPr txBox="1"/>
          <p:nvPr/>
        </p:nvSpPr>
        <p:spPr>
          <a:xfrm>
            <a:off x="0" y="18662"/>
            <a:ext cx="6105524" cy="477054"/>
          </a:xfrm>
          <a:prstGeom prst="rect">
            <a:avLst/>
          </a:prstGeom>
          <a:noFill/>
        </p:spPr>
        <p:txBody>
          <a:bodyPr wrap="square">
            <a:spAutoFit/>
          </a:bodyPr>
          <a:lstStyle/>
          <a:p>
            <a:r>
              <a:rPr lang="ar-EG" sz="2500" b="1" dirty="0">
                <a:solidFill>
                  <a:srgbClr val="262262"/>
                </a:solidFill>
                <a:effectLst>
                  <a:outerShdw blurRad="38100" dist="38100" dir="2700000" algn="tl">
                    <a:srgbClr val="000000">
                      <a:alpha val="43137"/>
                    </a:srgbClr>
                  </a:outerShdw>
                </a:effectLst>
                <a:latin typeface="Playfair Display Bold" pitchFamily="34" charset="0"/>
              </a:rPr>
              <a:t>Update Ledger: Ledger Options</a:t>
            </a:r>
          </a:p>
        </p:txBody>
      </p:sp>
    </p:spTree>
    <p:extLst>
      <p:ext uri="{BB962C8B-B14F-4D97-AF65-F5344CB8AC3E}">
        <p14:creationId xmlns:p14="http://schemas.microsoft.com/office/powerpoint/2010/main" val="149515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CB49CD-02FC-4BFA-A3BF-2495445A6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4092" y="-22556"/>
            <a:ext cx="6027908" cy="3240000"/>
          </a:xfrm>
          <a:prstGeom prst="rect">
            <a:avLst/>
          </a:prstGeom>
        </p:spPr>
      </p:pic>
      <p:sp>
        <p:nvSpPr>
          <p:cNvPr id="7" name="TextBox 6">
            <a:extLst>
              <a:ext uri="{FF2B5EF4-FFF2-40B4-BE49-F238E27FC236}">
                <a16:creationId xmlns:a16="http://schemas.microsoft.com/office/drawing/2014/main" id="{AD188DE3-5C6C-4DE2-BA28-23A403DB0758}"/>
              </a:ext>
            </a:extLst>
          </p:cNvPr>
          <p:cNvSpPr txBox="1"/>
          <p:nvPr/>
        </p:nvSpPr>
        <p:spPr>
          <a:xfrm>
            <a:off x="294837" y="476034"/>
            <a:ext cx="488924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Go to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step 2</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70238A-A54B-4829-B6DE-0BE85A65EA97}"/>
              </a:ext>
            </a:extLst>
          </p:cNvPr>
          <p:cNvSpPr txBox="1"/>
          <p:nvPr/>
        </p:nvSpPr>
        <p:spPr>
          <a:xfrm>
            <a:off x="294837" y="1570153"/>
            <a:ext cx="488924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Select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Enable Intracompany Balancing </a:t>
            </a:r>
            <a:r>
              <a:rPr lang="en-US" dirty="0">
                <a:latin typeface="Times New Roman" panose="02020603050405020304" pitchFamily="18" charset="0"/>
                <a:cs typeface="Times New Roman" panose="02020603050405020304" pitchFamily="18" charset="0"/>
              </a:rPr>
              <a:t>box</a:t>
            </a:r>
            <a:endParaRPr lang="ar-E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A46BE5E-2456-4026-9CCC-EE3BAC8CE89E}"/>
              </a:ext>
            </a:extLst>
          </p:cNvPr>
          <p:cNvSpPr txBox="1"/>
          <p:nvPr/>
        </p:nvSpPr>
        <p:spPr>
          <a:xfrm>
            <a:off x="294837" y="2539271"/>
            <a:ext cx="488924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Finish</a:t>
            </a:r>
            <a:r>
              <a:rPr lang="en-US" dirty="0">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AE5F8911-493E-43D2-BBF4-C014E14A076E}"/>
              </a:ext>
            </a:extLst>
          </p:cNvPr>
          <p:cNvSpPr/>
          <p:nvPr/>
        </p:nvSpPr>
        <p:spPr>
          <a:xfrm>
            <a:off x="10706100" y="702231"/>
            <a:ext cx="1191063"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5" name="Oval 14">
            <a:extLst>
              <a:ext uri="{FF2B5EF4-FFF2-40B4-BE49-F238E27FC236}">
                <a16:creationId xmlns:a16="http://schemas.microsoft.com/office/drawing/2014/main" id="{6BC59151-0FB5-4620-8094-7BE7D3FD02A1}"/>
              </a:ext>
            </a:extLst>
          </p:cNvPr>
          <p:cNvSpPr/>
          <p:nvPr/>
        </p:nvSpPr>
        <p:spPr>
          <a:xfrm>
            <a:off x="8963025" y="2279741"/>
            <a:ext cx="1191063"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pic>
        <p:nvPicPr>
          <p:cNvPr id="13" name="Picture 12">
            <a:extLst>
              <a:ext uri="{FF2B5EF4-FFF2-40B4-BE49-F238E27FC236}">
                <a16:creationId xmlns:a16="http://schemas.microsoft.com/office/drawing/2014/main" id="{569DD985-CD73-4D1F-9ACD-1FF64D49EE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093" y="3609598"/>
            <a:ext cx="6027907" cy="3240000"/>
          </a:xfrm>
          <a:prstGeom prst="rect">
            <a:avLst/>
          </a:prstGeom>
        </p:spPr>
      </p:pic>
      <p:sp>
        <p:nvSpPr>
          <p:cNvPr id="17" name="TextBox 16">
            <a:extLst>
              <a:ext uri="{FF2B5EF4-FFF2-40B4-BE49-F238E27FC236}">
                <a16:creationId xmlns:a16="http://schemas.microsoft.com/office/drawing/2014/main" id="{F9B6DA56-8CBF-4E57-A9D4-35140AA5D245}"/>
              </a:ext>
            </a:extLst>
          </p:cNvPr>
          <p:cNvSpPr txBox="1"/>
          <p:nvPr/>
        </p:nvSpPr>
        <p:spPr>
          <a:xfrm>
            <a:off x="255898" y="3949397"/>
            <a:ext cx="522922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Go to Setup step </a:t>
            </a:r>
            <a:r>
              <a:rPr lang="ar-EG" dirty="0">
                <a:latin typeface="Times New Roman" panose="02020603050405020304" pitchFamily="18" charset="0"/>
                <a:cs typeface="Times New Roman" panose="02020603050405020304" pitchFamily="18" charset="0"/>
              </a:rPr>
              <a:t>Intracompany Balancing Rules</a:t>
            </a:r>
            <a:r>
              <a:rPr lang="en-US" dirty="0">
                <a:latin typeface="Times New Roman" panose="02020603050405020304" pitchFamily="18" charset="0"/>
                <a:cs typeface="Times New Roman" panose="02020603050405020304" pitchFamily="18" charset="0"/>
              </a:rPr>
              <a:t> &amp; click Update</a:t>
            </a:r>
            <a:endParaRPr lang="ar-EG" dirty="0">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370D534A-1A1C-493C-97F0-4AF2DC5ED6A0}"/>
              </a:ext>
            </a:extLst>
          </p:cNvPr>
          <p:cNvSpPr/>
          <p:nvPr/>
        </p:nvSpPr>
        <p:spPr>
          <a:xfrm>
            <a:off x="6096000" y="5926336"/>
            <a:ext cx="1191063"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9" name="Oval 18">
            <a:extLst>
              <a:ext uri="{FF2B5EF4-FFF2-40B4-BE49-F238E27FC236}">
                <a16:creationId xmlns:a16="http://schemas.microsoft.com/office/drawing/2014/main" id="{1381BE9D-A12E-4821-B901-BAF3D134FDC1}"/>
              </a:ext>
            </a:extLst>
          </p:cNvPr>
          <p:cNvSpPr/>
          <p:nvPr/>
        </p:nvSpPr>
        <p:spPr>
          <a:xfrm>
            <a:off x="11391901" y="6057522"/>
            <a:ext cx="676276" cy="238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Tree>
    <p:extLst>
      <p:ext uri="{BB962C8B-B14F-4D97-AF65-F5344CB8AC3E}">
        <p14:creationId xmlns:p14="http://schemas.microsoft.com/office/powerpoint/2010/main" val="248799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CB290-AD89-42CE-98F6-3788484F5CAD}"/>
              </a:ext>
            </a:extLst>
          </p:cNvPr>
          <p:cNvSpPr txBox="1"/>
          <p:nvPr/>
        </p:nvSpPr>
        <p:spPr>
          <a:xfrm>
            <a:off x="1200925" y="195943"/>
            <a:ext cx="9144001" cy="584775"/>
          </a:xfrm>
          <a:prstGeom prst="rect">
            <a:avLst/>
          </a:prstGeom>
          <a:noFill/>
        </p:spPr>
        <p:txBody>
          <a:bodyPr wrap="square">
            <a:spAutoFit/>
          </a:bodyPr>
          <a:lstStyle/>
          <a:p>
            <a:pPr algn="ctr"/>
            <a:r>
              <a:rPr lang="en-US" sz="3200" b="1" dirty="0">
                <a:solidFill>
                  <a:srgbClr val="262262"/>
                </a:solidFill>
                <a:effectLst>
                  <a:outerShdw blurRad="38100" dist="38100" dir="2700000" algn="tl">
                    <a:srgbClr val="000000">
                      <a:alpha val="43137"/>
                    </a:srgbClr>
                  </a:outerShdw>
                </a:effectLst>
                <a:latin typeface="Playfair Display Bold" pitchFamily="34" charset="0"/>
              </a:rPr>
              <a:t>Project Introduction </a:t>
            </a:r>
          </a:p>
        </p:txBody>
      </p:sp>
      <p:sp>
        <p:nvSpPr>
          <p:cNvPr id="5" name="TextBox 4">
            <a:extLst>
              <a:ext uri="{FF2B5EF4-FFF2-40B4-BE49-F238E27FC236}">
                <a16:creationId xmlns:a16="http://schemas.microsoft.com/office/drawing/2014/main" id="{D2E9FAD6-7597-453C-8591-55BE52D1814C}"/>
              </a:ext>
            </a:extLst>
          </p:cNvPr>
          <p:cNvSpPr txBox="1"/>
          <p:nvPr/>
        </p:nvSpPr>
        <p:spPr>
          <a:xfrm>
            <a:off x="184861" y="3606282"/>
            <a:ext cx="11719639"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With the implementation of the Oracle ERP system, specifically the Oracle General Ledger module, the company transitioned to a fully integrated digital environment. Financial operations are now recorded with precision and speed, enabling automatic and real-time reporting, strengthening internal controls, and reducing costs. This has significantly improved financial performance and enhanced decision-making, based on reliable and up-to-date data.</a:t>
            </a:r>
          </a:p>
        </p:txBody>
      </p:sp>
      <p:sp>
        <p:nvSpPr>
          <p:cNvPr id="7" name="TextBox 6">
            <a:extLst>
              <a:ext uri="{FF2B5EF4-FFF2-40B4-BE49-F238E27FC236}">
                <a16:creationId xmlns:a16="http://schemas.microsoft.com/office/drawing/2014/main" id="{CE26DEA2-0B99-4B70-B466-8D82694AA27B}"/>
              </a:ext>
            </a:extLst>
          </p:cNvPr>
          <p:cNvSpPr txBox="1"/>
          <p:nvPr/>
        </p:nvSpPr>
        <p:spPr>
          <a:xfrm>
            <a:off x="184862" y="1020838"/>
            <a:ext cx="11719639"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Before the digital transformation, </a:t>
            </a:r>
            <a:r>
              <a:rPr lang="en-US" sz="2400" b="1" dirty="0">
                <a:latin typeface="Times New Roman" panose="02020603050405020304" pitchFamily="18" charset="0"/>
                <a:cs typeface="Times New Roman" panose="02020603050405020304" pitchFamily="18" charset="0"/>
              </a:rPr>
              <a:t>City Home</a:t>
            </a:r>
            <a:r>
              <a:rPr lang="en-US" sz="2400" dirty="0">
                <a:latin typeface="Times New Roman" panose="02020603050405020304" pitchFamily="18" charset="0"/>
                <a:cs typeface="Times New Roman" panose="02020603050405020304" pitchFamily="18" charset="0"/>
              </a:rPr>
              <a:t> faced numerous challenges in managing its financial operations, relying on traditional methods such as paper records and Excel spreadsheets. This led to delays in processes, an increased likelihood of human errors, and difficulty in generating accurate reports in a timely manner, negatively impacting financial efficiency and decision-making speed.</a:t>
            </a:r>
          </a:p>
        </p:txBody>
      </p:sp>
    </p:spTree>
    <p:extLst>
      <p:ext uri="{BB962C8B-B14F-4D97-AF65-F5344CB8AC3E}">
        <p14:creationId xmlns:p14="http://schemas.microsoft.com/office/powerpoint/2010/main" val="2175017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2D125-BE2C-4708-A50A-6231573E3816}"/>
              </a:ext>
            </a:extLst>
          </p:cNvPr>
          <p:cNvPicPr>
            <a:picLocks noChangeAspect="1"/>
          </p:cNvPicPr>
          <p:nvPr/>
        </p:nvPicPr>
        <p:blipFill>
          <a:blip r:embed="rId2"/>
          <a:stretch>
            <a:fillRect/>
          </a:stretch>
        </p:blipFill>
        <p:spPr>
          <a:xfrm>
            <a:off x="6164093" y="0"/>
            <a:ext cx="6027907" cy="3240000"/>
          </a:xfrm>
          <a:prstGeom prst="rect">
            <a:avLst/>
          </a:prstGeom>
        </p:spPr>
      </p:pic>
      <p:sp>
        <p:nvSpPr>
          <p:cNvPr id="14" name="Rectangle: Rounded Corners 13">
            <a:extLst>
              <a:ext uri="{FF2B5EF4-FFF2-40B4-BE49-F238E27FC236}">
                <a16:creationId xmlns:a16="http://schemas.microsoft.com/office/drawing/2014/main" id="{0C37BFD6-FC7F-47A1-B2A0-9977CC4A8C74}"/>
              </a:ext>
            </a:extLst>
          </p:cNvPr>
          <p:cNvSpPr/>
          <p:nvPr/>
        </p:nvSpPr>
        <p:spPr>
          <a:xfrm>
            <a:off x="9134475" y="828676"/>
            <a:ext cx="962025" cy="4667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Rectangle: Rounded Corners 14">
            <a:extLst>
              <a:ext uri="{FF2B5EF4-FFF2-40B4-BE49-F238E27FC236}">
                <a16:creationId xmlns:a16="http://schemas.microsoft.com/office/drawing/2014/main" id="{97711BA5-844F-4504-B9CD-4AFEF678CB60}"/>
              </a:ext>
            </a:extLst>
          </p:cNvPr>
          <p:cNvSpPr/>
          <p:nvPr/>
        </p:nvSpPr>
        <p:spPr>
          <a:xfrm>
            <a:off x="7580623" y="1980317"/>
            <a:ext cx="2515877" cy="5932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Rectangle: Rounded Corners 15">
            <a:extLst>
              <a:ext uri="{FF2B5EF4-FFF2-40B4-BE49-F238E27FC236}">
                <a16:creationId xmlns:a16="http://schemas.microsoft.com/office/drawing/2014/main" id="{9E448503-3E2E-470B-8171-49187E672720}"/>
              </a:ext>
            </a:extLst>
          </p:cNvPr>
          <p:cNvSpPr/>
          <p:nvPr/>
        </p:nvSpPr>
        <p:spPr>
          <a:xfrm>
            <a:off x="6268824" y="1980317"/>
            <a:ext cx="1225485" cy="593202"/>
          </a:xfrm>
          <a:prstGeom prst="roundRect">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Rectangle: Rounded Corners 16">
            <a:extLst>
              <a:ext uri="{FF2B5EF4-FFF2-40B4-BE49-F238E27FC236}">
                <a16:creationId xmlns:a16="http://schemas.microsoft.com/office/drawing/2014/main" id="{54272BDD-ED92-4C2D-9954-4125732DB056}"/>
              </a:ext>
            </a:extLst>
          </p:cNvPr>
          <p:cNvSpPr/>
          <p:nvPr/>
        </p:nvSpPr>
        <p:spPr>
          <a:xfrm>
            <a:off x="10199802" y="1980317"/>
            <a:ext cx="1451728" cy="593202"/>
          </a:xfrm>
          <a:prstGeom prst="roundRect">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8" name="TextBox 17">
            <a:extLst>
              <a:ext uri="{FF2B5EF4-FFF2-40B4-BE49-F238E27FC236}">
                <a16:creationId xmlns:a16="http://schemas.microsoft.com/office/drawing/2014/main" id="{96932BA6-8621-4D6A-8056-A6AB5278B1E4}"/>
              </a:ext>
            </a:extLst>
          </p:cNvPr>
          <p:cNvSpPr txBox="1"/>
          <p:nvPr/>
        </p:nvSpPr>
        <p:spPr>
          <a:xfrm>
            <a:off x="80048" y="208658"/>
            <a:ext cx="5346220" cy="369332"/>
          </a:xfrm>
          <a:prstGeom prst="rect">
            <a:avLst/>
          </a:prstGeom>
          <a:noFill/>
        </p:spPr>
        <p:txBody>
          <a:bodyPr wrap="square">
            <a:spAutoFit/>
          </a:bodyPr>
          <a:lstStyle/>
          <a:p>
            <a:r>
              <a:rPr lang="en-US" b="1" dirty="0">
                <a:solidFill>
                  <a:srgbClr val="000066"/>
                </a:solidFill>
                <a:highlight>
                  <a:srgbClr val="C0C0C0"/>
                </a:highlight>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 Other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Category</a:t>
            </a:r>
            <a:r>
              <a:rPr lang="en-US" dirty="0">
                <a:latin typeface="Times New Roman" panose="02020603050405020304" pitchFamily="18" charset="0"/>
                <a:cs typeface="Times New Roman" panose="02020603050405020304" pitchFamily="18" charset="0"/>
              </a:rPr>
              <a:t>: Other</a:t>
            </a:r>
            <a:endParaRPr lang="ar-E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894A417-4C2F-440A-B629-3E170B62F084}"/>
              </a:ext>
            </a:extLst>
          </p:cNvPr>
          <p:cNvSpPr txBox="1"/>
          <p:nvPr/>
        </p:nvSpPr>
        <p:spPr>
          <a:xfrm>
            <a:off x="80048" y="1105631"/>
            <a:ext cx="450063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Debit Balancing Segment Value</a:t>
            </a:r>
            <a:endParaRPr lang="ar-E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5166EFA-6B15-472F-A03A-3DF2D4878B4F}"/>
              </a:ext>
            </a:extLst>
          </p:cNvPr>
          <p:cNvSpPr txBox="1"/>
          <p:nvPr/>
        </p:nvSpPr>
        <p:spPr>
          <a:xfrm>
            <a:off x="80048" y="1474963"/>
            <a:ext cx="450063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Credit Account</a:t>
            </a:r>
            <a:endParaRPr lang="ar-EG"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365EDB3-CA1D-4B8F-8BAE-69706B3E8A35}"/>
              </a:ext>
            </a:extLst>
          </p:cNvPr>
          <p:cNvSpPr txBox="1"/>
          <p:nvPr/>
        </p:nvSpPr>
        <p:spPr>
          <a:xfrm>
            <a:off x="116019" y="2002604"/>
            <a:ext cx="450063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Credit Balancing Segment Value</a:t>
            </a:r>
            <a:endParaRPr lang="ar-EG"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0D91CAA-0F2B-47E6-A22C-78CBF0AA73CC}"/>
              </a:ext>
            </a:extLst>
          </p:cNvPr>
          <p:cNvSpPr txBox="1"/>
          <p:nvPr/>
        </p:nvSpPr>
        <p:spPr>
          <a:xfrm>
            <a:off x="116019" y="2371936"/>
            <a:ext cx="450063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Debit Account</a:t>
            </a:r>
            <a:endParaRPr lang="ar-EG"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97ABB5AA-EF39-4950-8A83-7900BEE6504E}"/>
              </a:ext>
            </a:extLst>
          </p:cNvPr>
          <p:cNvPicPr>
            <a:picLocks noChangeAspect="1"/>
          </p:cNvPicPr>
          <p:nvPr/>
        </p:nvPicPr>
        <p:blipFill>
          <a:blip r:embed="rId3"/>
          <a:stretch>
            <a:fillRect/>
          </a:stretch>
        </p:blipFill>
        <p:spPr>
          <a:xfrm>
            <a:off x="6164093" y="3609461"/>
            <a:ext cx="6027907" cy="3240000"/>
          </a:xfrm>
          <a:prstGeom prst="rect">
            <a:avLst/>
          </a:prstGeom>
        </p:spPr>
      </p:pic>
      <p:sp>
        <p:nvSpPr>
          <p:cNvPr id="24" name="TextBox 23">
            <a:extLst>
              <a:ext uri="{FF2B5EF4-FFF2-40B4-BE49-F238E27FC236}">
                <a16:creationId xmlns:a16="http://schemas.microsoft.com/office/drawing/2014/main" id="{0B588E69-171B-449A-880D-19B9111CEF3A}"/>
              </a:ext>
            </a:extLst>
          </p:cNvPr>
          <p:cNvSpPr txBox="1"/>
          <p:nvPr/>
        </p:nvSpPr>
        <p:spPr>
          <a:xfrm>
            <a:off x="0" y="4041652"/>
            <a:ext cx="435449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Check that the status is complete</a:t>
            </a:r>
            <a:endParaRPr lang="ar-EG" dirty="0">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32126562-59E4-4891-A989-126ADDE55F32}"/>
              </a:ext>
            </a:extLst>
          </p:cNvPr>
          <p:cNvSpPr/>
          <p:nvPr/>
        </p:nvSpPr>
        <p:spPr>
          <a:xfrm>
            <a:off x="6245916" y="6292142"/>
            <a:ext cx="5796732" cy="25452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73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0ECC60-02EC-4BA2-8A37-BE29E0797777}"/>
              </a:ext>
            </a:extLst>
          </p:cNvPr>
          <p:cNvPicPr>
            <a:picLocks noChangeAspect="1"/>
          </p:cNvPicPr>
          <p:nvPr/>
        </p:nvPicPr>
        <p:blipFill>
          <a:blip r:embed="rId2"/>
          <a:stretch>
            <a:fillRect/>
          </a:stretch>
        </p:blipFill>
        <p:spPr>
          <a:xfrm>
            <a:off x="6829801" y="3618000"/>
            <a:ext cx="5362199" cy="3240000"/>
          </a:xfrm>
          <a:prstGeom prst="rect">
            <a:avLst/>
          </a:prstGeom>
        </p:spPr>
      </p:pic>
      <p:pic>
        <p:nvPicPr>
          <p:cNvPr id="9" name="Picture 8">
            <a:extLst>
              <a:ext uri="{FF2B5EF4-FFF2-40B4-BE49-F238E27FC236}">
                <a16:creationId xmlns:a16="http://schemas.microsoft.com/office/drawing/2014/main" id="{BB4E14A5-E8A6-4740-9CB1-2E55AFD6C268}"/>
              </a:ext>
            </a:extLst>
          </p:cNvPr>
          <p:cNvPicPr>
            <a:picLocks noChangeAspect="1"/>
          </p:cNvPicPr>
          <p:nvPr/>
        </p:nvPicPr>
        <p:blipFill rotWithShape="1">
          <a:blip r:embed="rId3"/>
          <a:srcRect l="34399" t="26539" r="13751" b="17949"/>
          <a:stretch/>
        </p:blipFill>
        <p:spPr>
          <a:xfrm>
            <a:off x="6829801" y="0"/>
            <a:ext cx="5380047" cy="3240000"/>
          </a:xfrm>
          <a:prstGeom prst="rect">
            <a:avLst/>
          </a:prstGeom>
        </p:spPr>
      </p:pic>
      <p:sp>
        <p:nvSpPr>
          <p:cNvPr id="5" name="TextBox 4">
            <a:extLst>
              <a:ext uri="{FF2B5EF4-FFF2-40B4-BE49-F238E27FC236}">
                <a16:creationId xmlns:a16="http://schemas.microsoft.com/office/drawing/2014/main" id="{D16270F0-5E22-4B56-A38B-D8974D604C21}"/>
              </a:ext>
            </a:extLst>
          </p:cNvPr>
          <p:cNvSpPr txBox="1"/>
          <p:nvPr/>
        </p:nvSpPr>
        <p:spPr>
          <a:xfrm>
            <a:off x="1673950" y="-85642"/>
            <a:ext cx="3529151" cy="477054"/>
          </a:xfrm>
          <a:prstGeom prst="rect">
            <a:avLst/>
          </a:prstGeom>
          <a:noFill/>
        </p:spPr>
        <p:txBody>
          <a:bodyPr wrap="square">
            <a:spAutoFit/>
          </a:bodyPr>
          <a:lstStyle/>
          <a:p>
            <a:pPr algn="ctr"/>
            <a:r>
              <a:rPr lang="en-US" sz="2500" b="1" dirty="0">
                <a:solidFill>
                  <a:srgbClr val="262262"/>
                </a:solidFill>
                <a:effectLst>
                  <a:outerShdw blurRad="38100" dist="38100" dir="2700000" algn="tl">
                    <a:srgbClr val="000000">
                      <a:alpha val="43137"/>
                    </a:srgbClr>
                  </a:outerShdw>
                </a:effectLst>
                <a:latin typeface="Playfair Display Bold" pitchFamily="34" charset="0"/>
              </a:rPr>
              <a:t>Test Intracompany</a:t>
            </a:r>
            <a:endParaRPr lang="ar-EG" sz="2500" b="1" dirty="0">
              <a:solidFill>
                <a:srgbClr val="262262"/>
              </a:solidFill>
              <a:effectLst>
                <a:outerShdw blurRad="38100" dist="38100" dir="2700000" algn="tl">
                  <a:srgbClr val="000000">
                    <a:alpha val="43137"/>
                  </a:srgbClr>
                </a:outerShdw>
              </a:effectLst>
              <a:latin typeface="Playfair Display Bold" pitchFamily="34" charset="0"/>
            </a:endParaRPr>
          </a:p>
        </p:txBody>
      </p:sp>
      <p:sp>
        <p:nvSpPr>
          <p:cNvPr id="6" name="TextBox 5">
            <a:extLst>
              <a:ext uri="{FF2B5EF4-FFF2-40B4-BE49-F238E27FC236}">
                <a16:creationId xmlns:a16="http://schemas.microsoft.com/office/drawing/2014/main" id="{67BF9024-D3FA-4BAB-8516-05A25BBFF5EA}"/>
              </a:ext>
            </a:extLst>
          </p:cNvPr>
          <p:cNvSpPr txBox="1"/>
          <p:nvPr/>
        </p:nvSpPr>
        <p:spPr>
          <a:xfrm>
            <a:off x="204788" y="973669"/>
            <a:ext cx="6503922" cy="369332"/>
          </a:xfrm>
          <a:prstGeom prst="rect">
            <a:avLst/>
          </a:prstGeom>
          <a:noFill/>
        </p:spPr>
        <p:txBody>
          <a:bodyPr wrap="square">
            <a:spAutoFit/>
          </a:bodyPr>
          <a:lstStyle/>
          <a:p>
            <a:r>
              <a:rPr lang="en-US" dirty="0">
                <a:latin typeface="Times New Normal" pitchFamily="2" charset="0"/>
                <a:cs typeface="Times New Roman" panose="02020603050405020304" pitchFamily="18" charset="0"/>
              </a:rPr>
              <a:t>Enter the debit and credit accounts for the intercompany</a:t>
            </a:r>
            <a:endParaRPr lang="ar-EG" dirty="0">
              <a:latin typeface="Times New Normal" pitchFamily="2" charset="0"/>
              <a:cs typeface="Times New Roman" panose="02020603050405020304" pitchFamily="18" charset="0"/>
            </a:endParaRPr>
          </a:p>
        </p:txBody>
      </p:sp>
      <p:sp>
        <p:nvSpPr>
          <p:cNvPr id="10" name="TextBox 9">
            <a:extLst>
              <a:ext uri="{FF2B5EF4-FFF2-40B4-BE49-F238E27FC236}">
                <a16:creationId xmlns:a16="http://schemas.microsoft.com/office/drawing/2014/main" id="{5BBBF2A3-BC07-45BE-B604-42D035FB6313}"/>
              </a:ext>
            </a:extLst>
          </p:cNvPr>
          <p:cNvSpPr txBox="1"/>
          <p:nvPr/>
        </p:nvSpPr>
        <p:spPr>
          <a:xfrm>
            <a:off x="287038" y="1872555"/>
            <a:ext cx="3793430" cy="369332"/>
          </a:xfrm>
          <a:prstGeom prst="rect">
            <a:avLst/>
          </a:prstGeom>
          <a:noFill/>
        </p:spPr>
        <p:txBody>
          <a:bodyPr wrap="square">
            <a:spAutoFit/>
          </a:bodyPr>
          <a:lstStyle/>
          <a:p>
            <a:r>
              <a:rPr lang="en-US" b="1" dirty="0">
                <a:solidFill>
                  <a:srgbClr val="000066"/>
                </a:solidFill>
                <a:highlight>
                  <a:srgbClr val="C0C0C0"/>
                </a:highlight>
                <a:latin typeface="Times New Roman" panose="02020603050405020304" pitchFamily="18" charset="0"/>
                <a:cs typeface="Times New Roman" panose="02020603050405020304" pitchFamily="18" charset="0"/>
              </a:rPr>
              <a:t>Post the journal</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C1C0BFC-D660-4BF9-8A2F-8617844E520D}"/>
              </a:ext>
            </a:extLst>
          </p:cNvPr>
          <p:cNvSpPr txBox="1"/>
          <p:nvPr/>
        </p:nvSpPr>
        <p:spPr>
          <a:xfrm>
            <a:off x="41152" y="3828234"/>
            <a:ext cx="6404918" cy="369332"/>
          </a:xfrm>
          <a:prstGeom prst="rect">
            <a:avLst/>
          </a:prstGeom>
          <a:noFill/>
        </p:spPr>
        <p:txBody>
          <a:bodyPr wrap="square">
            <a:spAutoFit/>
          </a:bodyPr>
          <a:lstStyle/>
          <a:p>
            <a:pPr algn="just"/>
            <a:r>
              <a:rPr lang="en-US" dirty="0">
                <a:latin typeface="Times New Normal" pitchFamily="2" charset="0"/>
              </a:rPr>
              <a:t>After posting, return to the journal entry to verify its status</a:t>
            </a:r>
            <a:endParaRPr lang="ar-EG" dirty="0">
              <a:latin typeface="Times New Normal" pitchFamily="2" charset="0"/>
            </a:endParaRPr>
          </a:p>
        </p:txBody>
      </p:sp>
      <p:sp>
        <p:nvSpPr>
          <p:cNvPr id="12" name="Rectangle: Rounded Corners 11">
            <a:extLst>
              <a:ext uri="{FF2B5EF4-FFF2-40B4-BE49-F238E27FC236}">
                <a16:creationId xmlns:a16="http://schemas.microsoft.com/office/drawing/2014/main" id="{343A96E1-FE59-4B1B-9A85-66F623F9502B}"/>
              </a:ext>
            </a:extLst>
          </p:cNvPr>
          <p:cNvSpPr/>
          <p:nvPr/>
        </p:nvSpPr>
        <p:spPr>
          <a:xfrm>
            <a:off x="6829801" y="1300768"/>
            <a:ext cx="3062100" cy="3693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D8216006-99B5-40A4-8FD2-C99865A797C5}"/>
                  </a:ext>
                </a:extLst>
              </p14:cNvPr>
              <p14:cNvContentPartPr/>
              <p14:nvPr/>
            </p14:nvContentPartPr>
            <p14:xfrm>
              <a:off x="6886515" y="5050725"/>
              <a:ext cx="2198880" cy="54720"/>
            </p14:xfrm>
          </p:contentPart>
        </mc:Choice>
        <mc:Fallback xmlns="">
          <p:pic>
            <p:nvPicPr>
              <p:cNvPr id="21" name="Ink 20">
                <a:extLst>
                  <a:ext uri="{FF2B5EF4-FFF2-40B4-BE49-F238E27FC236}">
                    <a16:creationId xmlns:a16="http://schemas.microsoft.com/office/drawing/2014/main" id="{D8216006-99B5-40A4-8FD2-C99865A797C5}"/>
                  </a:ext>
                </a:extLst>
              </p:cNvPr>
              <p:cNvPicPr/>
              <p:nvPr/>
            </p:nvPicPr>
            <p:blipFill>
              <a:blip r:embed="rId5"/>
              <a:stretch>
                <a:fillRect/>
              </a:stretch>
            </p:blipFill>
            <p:spPr>
              <a:xfrm>
                <a:off x="6850515" y="4978725"/>
                <a:ext cx="22705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C99638D5-629B-402A-A0CB-AA4BCB8E97DA}"/>
                  </a:ext>
                </a:extLst>
              </p14:cNvPr>
              <p14:cNvContentPartPr/>
              <p14:nvPr/>
            </p14:nvContentPartPr>
            <p14:xfrm>
              <a:off x="6867323" y="5329005"/>
              <a:ext cx="2990520" cy="43560"/>
            </p14:xfrm>
          </p:contentPart>
        </mc:Choice>
        <mc:Fallback xmlns="">
          <p:pic>
            <p:nvPicPr>
              <p:cNvPr id="24" name="Ink 23">
                <a:extLst>
                  <a:ext uri="{FF2B5EF4-FFF2-40B4-BE49-F238E27FC236}">
                    <a16:creationId xmlns:a16="http://schemas.microsoft.com/office/drawing/2014/main" id="{C99638D5-629B-402A-A0CB-AA4BCB8E97DA}"/>
                  </a:ext>
                </a:extLst>
              </p:cNvPr>
              <p:cNvPicPr/>
              <p:nvPr/>
            </p:nvPicPr>
            <p:blipFill>
              <a:blip r:embed="rId7"/>
              <a:stretch>
                <a:fillRect/>
              </a:stretch>
            </p:blipFill>
            <p:spPr>
              <a:xfrm>
                <a:off x="6831323" y="5257005"/>
                <a:ext cx="3062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3F7A539C-6E02-4A11-B063-31C16FDE171A}"/>
                  </a:ext>
                </a:extLst>
              </p14:cNvPr>
              <p14:cNvContentPartPr/>
              <p14:nvPr/>
            </p14:nvContentPartPr>
            <p14:xfrm>
              <a:off x="10909220" y="5338240"/>
              <a:ext cx="888840" cy="21240"/>
            </p14:xfrm>
          </p:contentPart>
        </mc:Choice>
        <mc:Fallback xmlns="">
          <p:pic>
            <p:nvPicPr>
              <p:cNvPr id="27" name="Ink 26">
                <a:extLst>
                  <a:ext uri="{FF2B5EF4-FFF2-40B4-BE49-F238E27FC236}">
                    <a16:creationId xmlns:a16="http://schemas.microsoft.com/office/drawing/2014/main" id="{3F7A539C-6E02-4A11-B063-31C16FDE171A}"/>
                  </a:ext>
                </a:extLst>
              </p:cNvPr>
              <p:cNvPicPr/>
              <p:nvPr/>
            </p:nvPicPr>
            <p:blipFill>
              <a:blip r:embed="rId9"/>
              <a:stretch>
                <a:fillRect/>
              </a:stretch>
            </p:blipFill>
            <p:spPr>
              <a:xfrm>
                <a:off x="10873220" y="5266600"/>
                <a:ext cx="960480" cy="164880"/>
              </a:xfrm>
              <a:prstGeom prst="rect">
                <a:avLst/>
              </a:prstGeom>
            </p:spPr>
          </p:pic>
        </mc:Fallback>
      </mc:AlternateContent>
    </p:spTree>
    <p:extLst>
      <p:ext uri="{BB962C8B-B14F-4D97-AF65-F5344CB8AC3E}">
        <p14:creationId xmlns:p14="http://schemas.microsoft.com/office/powerpoint/2010/main" val="1717439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9CBFB-31D9-43EA-A855-2F25F78D622A}"/>
              </a:ext>
            </a:extLst>
          </p:cNvPr>
          <p:cNvSpPr txBox="1"/>
          <p:nvPr/>
        </p:nvSpPr>
        <p:spPr>
          <a:xfrm>
            <a:off x="3043238" y="3013501"/>
            <a:ext cx="6105524" cy="830997"/>
          </a:xfrm>
          <a:prstGeom prst="rect">
            <a:avLst/>
          </a:prstGeom>
          <a:noFill/>
        </p:spPr>
        <p:txBody>
          <a:bodyPr wrap="square">
            <a:spAutoFit/>
          </a:body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Budgeting</a:t>
            </a:r>
            <a:r>
              <a:rPr lang="en-US" dirty="0"/>
              <a:t> </a:t>
            </a:r>
            <a:endParaRPr lang="ar-EG" dirty="0"/>
          </a:p>
        </p:txBody>
      </p:sp>
    </p:spTree>
    <p:extLst>
      <p:ext uri="{BB962C8B-B14F-4D97-AF65-F5344CB8AC3E}">
        <p14:creationId xmlns:p14="http://schemas.microsoft.com/office/powerpoint/2010/main" val="2458615782"/>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EF12D-21BC-45DC-91A4-E1C59A7BD8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1" y="3534610"/>
            <a:ext cx="6096000" cy="3276600"/>
          </a:xfrm>
          <a:prstGeom prst="rect">
            <a:avLst/>
          </a:prstGeom>
        </p:spPr>
      </p:pic>
      <p:pic>
        <p:nvPicPr>
          <p:cNvPr id="4" name="Picture 3">
            <a:extLst>
              <a:ext uri="{FF2B5EF4-FFF2-40B4-BE49-F238E27FC236}">
                <a16:creationId xmlns:a16="http://schemas.microsoft.com/office/drawing/2014/main" id="{4FABFD83-DED1-4B62-9F75-4B75FC8F8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093" y="0"/>
            <a:ext cx="6027907" cy="3240000"/>
          </a:xfrm>
          <a:prstGeom prst="rect">
            <a:avLst/>
          </a:prstGeom>
        </p:spPr>
      </p:pic>
      <p:sp>
        <p:nvSpPr>
          <p:cNvPr id="6" name="Rectangle: Rounded Corners 5">
            <a:extLst>
              <a:ext uri="{FF2B5EF4-FFF2-40B4-BE49-F238E27FC236}">
                <a16:creationId xmlns:a16="http://schemas.microsoft.com/office/drawing/2014/main" id="{2A94CC44-B76C-4355-B2BC-19D5964BED87}"/>
              </a:ext>
            </a:extLst>
          </p:cNvPr>
          <p:cNvSpPr/>
          <p:nvPr/>
        </p:nvSpPr>
        <p:spPr>
          <a:xfrm>
            <a:off x="6253349" y="1620000"/>
            <a:ext cx="5795775" cy="3693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524A9E9-D982-4B98-889D-4063F98A6553}"/>
              </a:ext>
            </a:extLst>
          </p:cNvPr>
          <p:cNvSpPr txBox="1"/>
          <p:nvPr/>
        </p:nvSpPr>
        <p:spPr>
          <a:xfrm>
            <a:off x="-9524" y="773277"/>
            <a:ext cx="61055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Select Setup Step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CTHM_</a:t>
            </a:r>
            <a:r>
              <a:rPr lang="en-US" dirty="0">
                <a:latin typeface="Times New Roman" panose="02020603050405020304" pitchFamily="18" charset="0"/>
                <a:cs typeface="Times New Roman" panose="02020603050405020304" pitchFamily="18" charset="0"/>
              </a:rPr>
              <a:t> , 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update</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0F75698-9FA3-4BCF-89E0-845EC67722C4}"/>
              </a:ext>
            </a:extLst>
          </p:cNvPr>
          <p:cNvSpPr txBox="1"/>
          <p:nvPr/>
        </p:nvSpPr>
        <p:spPr>
          <a:xfrm>
            <a:off x="261937" y="3861253"/>
            <a:ext cx="37821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Go To Step 3</a:t>
            </a:r>
            <a:endParaRPr lang="ar-E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F61ADDA-B511-423A-8EC5-F7AF87BEDB87}"/>
              </a:ext>
            </a:extLst>
          </p:cNvPr>
          <p:cNvSpPr txBox="1"/>
          <p:nvPr/>
        </p:nvSpPr>
        <p:spPr>
          <a:xfrm>
            <a:off x="261937" y="4511323"/>
            <a:ext cx="4562917" cy="923330"/>
          </a:xfrm>
          <a:prstGeom prst="rect">
            <a:avLst/>
          </a:prstGeom>
          <a:noFill/>
        </p:spPr>
        <p:txBody>
          <a:bodyPr wrap="square">
            <a:spAutoFit/>
          </a:bodyPr>
          <a:lstStyle/>
          <a:p>
            <a:r>
              <a:rPr lang="en-US" b="1" dirty="0">
                <a:solidFill>
                  <a:srgbClr val="000066"/>
                </a:solidFill>
                <a:highlight>
                  <a:srgbClr val="C0C0C0"/>
                </a:highlight>
                <a:latin typeface="Times New Roman" panose="02020603050405020304" pitchFamily="18" charset="0"/>
                <a:cs typeface="Times New Roman" panose="02020603050405020304" pitchFamily="18" charset="0"/>
              </a:rPr>
              <a:t>Activate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Enable Budgetary Control </a:t>
            </a:r>
          </a:p>
          <a:p>
            <a:r>
              <a:rPr lang="en-US" dirty="0">
                <a:latin typeface="Times New Roman" panose="02020603050405020304" pitchFamily="18" charset="0"/>
                <a:cs typeface="Times New Roman" panose="02020603050405020304" pitchFamily="18" charset="0"/>
              </a:rPr>
              <a:t>Require Budget Journals</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6F9EC2C-4FD2-43B0-ACF5-32FD9A3F630D}"/>
              </a:ext>
            </a:extLst>
          </p:cNvPr>
          <p:cNvSpPr txBox="1"/>
          <p:nvPr/>
        </p:nvSpPr>
        <p:spPr>
          <a:xfrm>
            <a:off x="261936" y="5715391"/>
            <a:ext cx="4562917"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Reserve for Encumbrance </a:t>
            </a:r>
            <a:r>
              <a:rPr lang="en-US" dirty="0">
                <a:latin typeface="Times New Roman" panose="02020603050405020304" pitchFamily="18" charset="0"/>
                <a:cs typeface="Times New Roman" panose="02020603050405020304" pitchFamily="18" charset="0"/>
              </a:rPr>
              <a:t>Account</a:t>
            </a:r>
          </a:p>
        </p:txBody>
      </p:sp>
      <p:sp>
        <p:nvSpPr>
          <p:cNvPr id="11" name="Oval 10">
            <a:extLst>
              <a:ext uri="{FF2B5EF4-FFF2-40B4-BE49-F238E27FC236}">
                <a16:creationId xmlns:a16="http://schemas.microsoft.com/office/drawing/2014/main" id="{B20C02EF-48D4-4CA3-BE21-2A6272E0735A}"/>
              </a:ext>
            </a:extLst>
          </p:cNvPr>
          <p:cNvSpPr/>
          <p:nvPr/>
        </p:nvSpPr>
        <p:spPr>
          <a:xfrm>
            <a:off x="10965072" y="4336195"/>
            <a:ext cx="880683" cy="319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12" name="Rectangle: Rounded Corners 11">
            <a:extLst>
              <a:ext uri="{FF2B5EF4-FFF2-40B4-BE49-F238E27FC236}">
                <a16:creationId xmlns:a16="http://schemas.microsoft.com/office/drawing/2014/main" id="{93804124-7684-420B-86D4-482C109D783C}"/>
              </a:ext>
            </a:extLst>
          </p:cNvPr>
          <p:cNvSpPr/>
          <p:nvPr/>
        </p:nvSpPr>
        <p:spPr>
          <a:xfrm>
            <a:off x="7098385" y="5457312"/>
            <a:ext cx="2799760" cy="6274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2A5DC27-FBF6-C49A-E7CA-0A29E634339F}"/>
              </a:ext>
            </a:extLst>
          </p:cNvPr>
          <p:cNvSpPr txBox="1"/>
          <p:nvPr/>
        </p:nvSpPr>
        <p:spPr>
          <a:xfrm>
            <a:off x="-52040" y="23067"/>
            <a:ext cx="6102220" cy="461665"/>
          </a:xfrm>
          <a:prstGeom prst="rect">
            <a:avLst/>
          </a:prstGeom>
          <a:noFill/>
        </p:spPr>
        <p:txBody>
          <a:bodyPr wrap="square">
            <a:spAutoFit/>
          </a:bodyPr>
          <a:lstStyle/>
          <a:p>
            <a:r>
              <a:rPr lang="ar-EG" sz="2400" b="1" dirty="0">
                <a:solidFill>
                  <a:srgbClr val="262262"/>
                </a:solidFill>
                <a:effectLst>
                  <a:outerShdw blurRad="38100" dist="38100" dir="2700000" algn="tl">
                    <a:srgbClr val="000000">
                      <a:alpha val="43137"/>
                    </a:srgbClr>
                  </a:outerShdw>
                </a:effectLst>
                <a:latin typeface="Playfair Display Bold" pitchFamily="34" charset="0"/>
              </a:rPr>
              <a:t>Update Ledger: Ledger Options</a:t>
            </a:r>
          </a:p>
        </p:txBody>
      </p:sp>
    </p:spTree>
    <p:extLst>
      <p:ext uri="{BB962C8B-B14F-4D97-AF65-F5344CB8AC3E}">
        <p14:creationId xmlns:p14="http://schemas.microsoft.com/office/powerpoint/2010/main" val="1093425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70DB9-5CC3-4582-B85A-D7AB0C1FE7DD}"/>
              </a:ext>
            </a:extLst>
          </p:cNvPr>
          <p:cNvPicPr>
            <a:picLocks noChangeAspect="1"/>
          </p:cNvPicPr>
          <p:nvPr/>
        </p:nvPicPr>
        <p:blipFill rotWithShape="1">
          <a:blip r:embed="rId2">
            <a:extLst>
              <a:ext uri="{28A0092B-C50C-407E-A947-70E740481C1C}">
                <a14:useLocalDpi xmlns:a14="http://schemas.microsoft.com/office/drawing/2010/main" val="0"/>
              </a:ext>
            </a:extLst>
          </a:blip>
          <a:srcRect l="6418" t="16088" r="63659" b="39607"/>
          <a:stretch/>
        </p:blipFill>
        <p:spPr>
          <a:xfrm>
            <a:off x="7836816" y="51846"/>
            <a:ext cx="3648173" cy="2903456"/>
          </a:xfrm>
          <a:prstGeom prst="rect">
            <a:avLst/>
          </a:prstGeom>
        </p:spPr>
      </p:pic>
      <p:pic>
        <p:nvPicPr>
          <p:cNvPr id="5" name="Picture 4">
            <a:extLst>
              <a:ext uri="{FF2B5EF4-FFF2-40B4-BE49-F238E27FC236}">
                <a16:creationId xmlns:a16="http://schemas.microsoft.com/office/drawing/2014/main" id="{7038DD7E-3446-4D38-8A1C-7296E6E6F7CC}"/>
              </a:ext>
            </a:extLst>
          </p:cNvPr>
          <p:cNvPicPr>
            <a:picLocks noChangeAspect="1"/>
          </p:cNvPicPr>
          <p:nvPr/>
        </p:nvPicPr>
        <p:blipFill rotWithShape="1">
          <a:blip r:embed="rId3">
            <a:extLst>
              <a:ext uri="{28A0092B-C50C-407E-A947-70E740481C1C}">
                <a14:useLocalDpi xmlns:a14="http://schemas.microsoft.com/office/drawing/2010/main" val="0"/>
              </a:ext>
            </a:extLst>
          </a:blip>
          <a:srcRect l="44459" t="15224" r="16572" b="63918"/>
          <a:stretch/>
        </p:blipFill>
        <p:spPr>
          <a:xfrm>
            <a:off x="7252353" y="5316717"/>
            <a:ext cx="4751110" cy="1366887"/>
          </a:xfrm>
          <a:prstGeom prst="rect">
            <a:avLst/>
          </a:prstGeom>
        </p:spPr>
      </p:pic>
      <p:pic>
        <p:nvPicPr>
          <p:cNvPr id="6" name="Picture 5">
            <a:extLst>
              <a:ext uri="{FF2B5EF4-FFF2-40B4-BE49-F238E27FC236}">
                <a16:creationId xmlns:a16="http://schemas.microsoft.com/office/drawing/2014/main" id="{8452F611-8926-43C2-96F3-20619E5927E4}"/>
              </a:ext>
            </a:extLst>
          </p:cNvPr>
          <p:cNvPicPr>
            <a:picLocks noChangeAspect="1"/>
          </p:cNvPicPr>
          <p:nvPr/>
        </p:nvPicPr>
        <p:blipFill rotWithShape="1">
          <a:blip r:embed="rId2">
            <a:extLst>
              <a:ext uri="{28A0092B-C50C-407E-A947-70E740481C1C}">
                <a14:useLocalDpi xmlns:a14="http://schemas.microsoft.com/office/drawing/2010/main" val="0"/>
              </a:ext>
            </a:extLst>
          </a:blip>
          <a:srcRect l="38493" t="19084" r="21997" b="48550"/>
          <a:stretch/>
        </p:blipFill>
        <p:spPr>
          <a:xfrm>
            <a:off x="7252353" y="3075493"/>
            <a:ext cx="4817098" cy="2121032"/>
          </a:xfrm>
          <a:prstGeom prst="rect">
            <a:avLst/>
          </a:prstGeom>
        </p:spPr>
      </p:pic>
      <p:sp>
        <p:nvSpPr>
          <p:cNvPr id="7" name="TextBox 6">
            <a:extLst>
              <a:ext uri="{FF2B5EF4-FFF2-40B4-BE49-F238E27FC236}">
                <a16:creationId xmlns:a16="http://schemas.microsoft.com/office/drawing/2014/main" id="{C7F76B25-4BE1-4107-B3AC-2C4BE95034FE}"/>
              </a:ext>
            </a:extLst>
          </p:cNvPr>
          <p:cNvSpPr txBox="1"/>
          <p:nvPr/>
        </p:nvSpPr>
        <p:spPr>
          <a:xfrm>
            <a:off x="514792" y="1285074"/>
            <a:ext cx="7396162"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N: Budget </a:t>
            </a:r>
            <a:r>
              <a:rPr lang="en-US" dirty="0">
                <a:latin typeface="Times New Roman" panose="02020603050405020304" pitchFamily="18" charset="0"/>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 Define </a:t>
            </a:r>
            <a:r>
              <a:rPr lang="en-US" dirty="0">
                <a:latin typeface="Times New Roman" panose="02020603050405020304" pitchFamily="18" charset="0"/>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 Budget</a:t>
            </a:r>
            <a:endParaRPr lang="ar-E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E47F10A-FFE7-4A3D-AF1E-002F9D892F75}"/>
              </a:ext>
            </a:extLst>
          </p:cNvPr>
          <p:cNvSpPr txBox="1"/>
          <p:nvPr/>
        </p:nvSpPr>
        <p:spPr>
          <a:xfrm>
            <a:off x="439379" y="2752327"/>
            <a:ext cx="6272506" cy="646331"/>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Name &amp; Enter the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Status</a:t>
            </a:r>
            <a:r>
              <a:rPr lang="en-US" sz="1800" b="0" i="0" dirty="0">
                <a:solidFill>
                  <a:srgbClr val="000000"/>
                </a:solidFill>
                <a:effectLst/>
                <a:latin typeface="Times New Roman" panose="02020603050405020304" pitchFamily="18" charset="0"/>
                <a:cs typeface="Times New Roman" panose="02020603050405020304" pitchFamily="18" charset="0"/>
              </a:rPr>
              <a:t> of your budget</a:t>
            </a:r>
            <a:r>
              <a:rPr lang="en-US" dirty="0">
                <a:latin typeface="Times New Roman" panose="02020603050405020304" pitchFamily="18" charset="0"/>
                <a:cs typeface="Times New Roman" panose="02020603050405020304" pitchFamily="18" charset="0"/>
              </a:rPr>
              <a:t>  : </a:t>
            </a:r>
            <a:r>
              <a:rPr lang="en-US" sz="1800" b="1" i="0" dirty="0">
                <a:solidFill>
                  <a:srgbClr val="000000"/>
                </a:solidFill>
                <a:effectLst/>
                <a:latin typeface="Times New Roman" panose="02020603050405020304" pitchFamily="18" charset="0"/>
                <a:cs typeface="Times New Roman" panose="02020603050405020304" pitchFamily="18" charset="0"/>
              </a:rPr>
              <a:t>Open -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Current</a:t>
            </a:r>
            <a:r>
              <a:rPr lang="en-US" sz="1800" b="1" i="0" dirty="0">
                <a:solidFill>
                  <a:srgbClr val="000000"/>
                </a:solidFill>
                <a:effectLst/>
                <a:latin typeface="Times New Roman" panose="02020603050405020304" pitchFamily="18" charset="0"/>
                <a:cs typeface="Times New Roman" panose="02020603050405020304" pitchFamily="18" charset="0"/>
              </a:rPr>
              <a:t> - Frozen</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558B432-CFF5-46D6-9763-DB4CC6AA7958}"/>
              </a:ext>
            </a:extLst>
          </p:cNvPr>
          <p:cNvSpPr txBox="1"/>
          <p:nvPr/>
        </p:nvSpPr>
        <p:spPr>
          <a:xfrm>
            <a:off x="439379" y="4107976"/>
            <a:ext cx="610385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Define the time period for which the budget will be active</a:t>
            </a:r>
            <a:endParaRPr lang="ar-E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D63EC8B-E6AE-4E9F-B473-D33EC3CA794B}"/>
              </a:ext>
            </a:extLst>
          </p:cNvPr>
          <p:cNvSpPr txBox="1"/>
          <p:nvPr/>
        </p:nvSpPr>
        <p:spPr>
          <a:xfrm>
            <a:off x="439379" y="5463625"/>
            <a:ext cx="610385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'Save' to, then go to the Report screen to verify that the periods have been opened successfully</a:t>
            </a:r>
            <a:endParaRPr lang="ar-E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729020-E4C0-4187-89A0-5D7888EF7E6F}"/>
              </a:ext>
            </a:extLst>
          </p:cNvPr>
          <p:cNvSpPr txBox="1"/>
          <p:nvPr/>
        </p:nvSpPr>
        <p:spPr>
          <a:xfrm>
            <a:off x="-7854" y="51846"/>
            <a:ext cx="610385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A: Define Budget</a:t>
            </a:r>
            <a:endParaRPr lang="ar-EG" sz="2500" b="1" dirty="0">
              <a:solidFill>
                <a:srgbClr val="262262"/>
              </a:solidFill>
              <a:effectLst>
                <a:outerShdw blurRad="38100" dist="38100" dir="2700000" algn="tl">
                  <a:srgbClr val="000000">
                    <a:alpha val="43137"/>
                  </a:srgbClr>
                </a:outerShdw>
              </a:effectLst>
              <a:latin typeface="Playfair Display Bold" pitchFamily="34" charset="0"/>
            </a:endParaRPr>
          </a:p>
        </p:txBody>
      </p:sp>
    </p:spTree>
    <p:extLst>
      <p:ext uri="{BB962C8B-B14F-4D97-AF65-F5344CB8AC3E}">
        <p14:creationId xmlns:p14="http://schemas.microsoft.com/office/powerpoint/2010/main" val="3665328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714D-B7FF-4047-AF97-F75E3E3788C0}"/>
              </a:ext>
            </a:extLst>
          </p:cNvPr>
          <p:cNvPicPr>
            <a:picLocks noChangeAspect="1"/>
          </p:cNvPicPr>
          <p:nvPr/>
        </p:nvPicPr>
        <p:blipFill rotWithShape="1">
          <a:blip r:embed="rId2">
            <a:extLst>
              <a:ext uri="{28A0092B-C50C-407E-A947-70E740481C1C}">
                <a14:useLocalDpi xmlns:a14="http://schemas.microsoft.com/office/drawing/2010/main" val="0"/>
              </a:ext>
            </a:extLst>
          </a:blip>
          <a:srcRect l="6334" t="15988" r="63822" b="39535"/>
          <a:stretch/>
        </p:blipFill>
        <p:spPr>
          <a:xfrm>
            <a:off x="6176435" y="34372"/>
            <a:ext cx="3638551" cy="2914651"/>
          </a:xfrm>
          <a:prstGeom prst="rect">
            <a:avLst/>
          </a:prstGeom>
        </p:spPr>
      </p:pic>
      <p:pic>
        <p:nvPicPr>
          <p:cNvPr id="5" name="Picture 4">
            <a:extLst>
              <a:ext uri="{FF2B5EF4-FFF2-40B4-BE49-F238E27FC236}">
                <a16:creationId xmlns:a16="http://schemas.microsoft.com/office/drawing/2014/main" id="{058BACA3-DE8A-45AA-9E68-AB9C9D126DBD}"/>
              </a:ext>
            </a:extLst>
          </p:cNvPr>
          <p:cNvPicPr>
            <a:picLocks noChangeAspect="1"/>
          </p:cNvPicPr>
          <p:nvPr/>
        </p:nvPicPr>
        <p:blipFill rotWithShape="1">
          <a:blip r:embed="rId2">
            <a:extLst>
              <a:ext uri="{28A0092B-C50C-407E-A947-70E740481C1C}">
                <a14:useLocalDpi xmlns:a14="http://schemas.microsoft.com/office/drawing/2010/main" val="0"/>
              </a:ext>
            </a:extLst>
          </a:blip>
          <a:srcRect l="37844" t="9931" r="34890" b="47918"/>
          <a:stretch/>
        </p:blipFill>
        <p:spPr>
          <a:xfrm>
            <a:off x="8252681" y="348366"/>
            <a:ext cx="3862387" cy="3209432"/>
          </a:xfrm>
          <a:prstGeom prst="rect">
            <a:avLst/>
          </a:prstGeom>
        </p:spPr>
      </p:pic>
      <p:sp>
        <p:nvSpPr>
          <p:cNvPr id="8" name="TextBox 7">
            <a:extLst>
              <a:ext uri="{FF2B5EF4-FFF2-40B4-BE49-F238E27FC236}">
                <a16:creationId xmlns:a16="http://schemas.microsoft.com/office/drawing/2014/main" id="{4ED30FD7-077E-4648-9B0B-96885F368A63}"/>
              </a:ext>
            </a:extLst>
          </p:cNvPr>
          <p:cNvSpPr txBox="1"/>
          <p:nvPr/>
        </p:nvSpPr>
        <p:spPr>
          <a:xfrm>
            <a:off x="280447" y="90240"/>
            <a:ext cx="610385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B: Defining Budget Organizations </a:t>
            </a:r>
            <a:endParaRPr lang="ar-EG" sz="2500" b="1" dirty="0">
              <a:solidFill>
                <a:srgbClr val="262262"/>
              </a:solidFill>
              <a:effectLst>
                <a:outerShdw blurRad="38100" dist="38100" dir="2700000" algn="tl">
                  <a:srgbClr val="000000">
                    <a:alpha val="43137"/>
                  </a:srgbClr>
                </a:outerShdw>
              </a:effectLst>
              <a:latin typeface="Playfair Display Bold" pitchFamily="34" charset="0"/>
            </a:endParaRPr>
          </a:p>
        </p:txBody>
      </p:sp>
      <p:sp>
        <p:nvSpPr>
          <p:cNvPr id="9" name="TextBox 8">
            <a:extLst>
              <a:ext uri="{FF2B5EF4-FFF2-40B4-BE49-F238E27FC236}">
                <a16:creationId xmlns:a16="http://schemas.microsoft.com/office/drawing/2014/main" id="{1C52ED81-3234-453B-84D6-72EDC1ACCED7}"/>
              </a:ext>
            </a:extLst>
          </p:cNvPr>
          <p:cNvSpPr txBox="1"/>
          <p:nvPr/>
        </p:nvSpPr>
        <p:spPr>
          <a:xfrm>
            <a:off x="378298" y="772756"/>
            <a:ext cx="4124696"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Budget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Define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Organizations</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F9FB776-76A6-4511-A86A-BD2311784170}"/>
              </a:ext>
            </a:extLst>
          </p:cNvPr>
          <p:cNvSpPr txBox="1"/>
          <p:nvPr/>
        </p:nvSpPr>
        <p:spPr>
          <a:xfrm>
            <a:off x="378298" y="1583750"/>
            <a:ext cx="3498055"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Name</a:t>
            </a:r>
            <a:r>
              <a:rPr lang="en-US" sz="1800" b="0" i="0" dirty="0">
                <a:solidFill>
                  <a:srgbClr val="000000"/>
                </a:solidFill>
                <a:effectLst/>
                <a:latin typeface="Times New Roman" panose="02020603050405020304" pitchFamily="18" charset="0"/>
                <a:cs typeface="Times New Roman" panose="02020603050405020304" pitchFamily="18" charset="0"/>
              </a:rPr>
              <a:t> &amp;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Display sequence</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609DA8F-B39B-4B97-9256-343C8359723F}"/>
              </a:ext>
            </a:extLst>
          </p:cNvPr>
          <p:cNvSpPr txBox="1"/>
          <p:nvPr/>
        </p:nvSpPr>
        <p:spPr>
          <a:xfrm>
            <a:off x="280447" y="2837353"/>
            <a:ext cx="2534985"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Ranges</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33D74E5-8B99-4DCA-9804-2622384B0C1B}"/>
              </a:ext>
            </a:extLst>
          </p:cNvPr>
          <p:cNvPicPr>
            <a:picLocks noChangeAspect="1"/>
          </p:cNvPicPr>
          <p:nvPr/>
        </p:nvPicPr>
        <p:blipFill rotWithShape="1">
          <a:blip r:embed="rId2">
            <a:extLst>
              <a:ext uri="{28A0092B-C50C-407E-A947-70E740481C1C}">
                <a14:useLocalDpi xmlns:a14="http://schemas.microsoft.com/office/drawing/2010/main" val="0"/>
              </a:ext>
            </a:extLst>
          </a:blip>
          <a:srcRect l="36282" t="56298" r="24499" b="8673"/>
          <a:stretch/>
        </p:blipFill>
        <p:spPr>
          <a:xfrm>
            <a:off x="6151426" y="3008264"/>
            <a:ext cx="3899353" cy="1872000"/>
          </a:xfrm>
          <a:prstGeom prst="rect">
            <a:avLst/>
          </a:prstGeom>
        </p:spPr>
      </p:pic>
      <p:pic>
        <p:nvPicPr>
          <p:cNvPr id="18" name="Picture 17">
            <a:extLst>
              <a:ext uri="{FF2B5EF4-FFF2-40B4-BE49-F238E27FC236}">
                <a16:creationId xmlns:a16="http://schemas.microsoft.com/office/drawing/2014/main" id="{71DAAA28-BC5B-4991-AB5D-4213E5866FFC}"/>
              </a:ext>
            </a:extLst>
          </p:cNvPr>
          <p:cNvPicPr>
            <a:picLocks noChangeAspect="1"/>
          </p:cNvPicPr>
          <p:nvPr/>
        </p:nvPicPr>
        <p:blipFill rotWithShape="1">
          <a:blip r:embed="rId2">
            <a:extLst>
              <a:ext uri="{28A0092B-C50C-407E-A947-70E740481C1C}">
                <a14:useLocalDpi xmlns:a14="http://schemas.microsoft.com/office/drawing/2010/main" val="0"/>
              </a:ext>
            </a:extLst>
          </a:blip>
          <a:srcRect l="65886" t="19112" r="1797" b="53465"/>
          <a:stretch/>
        </p:blipFill>
        <p:spPr>
          <a:xfrm>
            <a:off x="7631816" y="4773301"/>
            <a:ext cx="4104509" cy="1872000"/>
          </a:xfrm>
          <a:prstGeom prst="rect">
            <a:avLst/>
          </a:prstGeom>
        </p:spPr>
      </p:pic>
      <p:sp>
        <p:nvSpPr>
          <p:cNvPr id="2" name="Oval 1">
            <a:extLst>
              <a:ext uri="{FF2B5EF4-FFF2-40B4-BE49-F238E27FC236}">
                <a16:creationId xmlns:a16="http://schemas.microsoft.com/office/drawing/2014/main" id="{EB1A6E58-B770-A924-948F-483014FB3628}"/>
              </a:ext>
            </a:extLst>
          </p:cNvPr>
          <p:cNvSpPr/>
          <p:nvPr/>
        </p:nvSpPr>
        <p:spPr>
          <a:xfrm>
            <a:off x="8252681" y="2686264"/>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3" name="Rectangle: Rounded Corners 2">
            <a:extLst>
              <a:ext uri="{FF2B5EF4-FFF2-40B4-BE49-F238E27FC236}">
                <a16:creationId xmlns:a16="http://schemas.microsoft.com/office/drawing/2014/main" id="{13E41D90-774A-65C7-2F05-B437BCF6132A}"/>
              </a:ext>
            </a:extLst>
          </p:cNvPr>
          <p:cNvSpPr/>
          <p:nvPr/>
        </p:nvSpPr>
        <p:spPr>
          <a:xfrm>
            <a:off x="6151426" y="3263017"/>
            <a:ext cx="3739023" cy="32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Oval 5">
            <a:extLst>
              <a:ext uri="{FF2B5EF4-FFF2-40B4-BE49-F238E27FC236}">
                <a16:creationId xmlns:a16="http://schemas.microsoft.com/office/drawing/2014/main" id="{358B6581-24DF-4C6C-4F1C-66B7AE44C238}"/>
              </a:ext>
            </a:extLst>
          </p:cNvPr>
          <p:cNvSpPr/>
          <p:nvPr/>
        </p:nvSpPr>
        <p:spPr>
          <a:xfrm>
            <a:off x="8268964" y="4473769"/>
            <a:ext cx="1415106" cy="32200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7" name="Rectangle: Rounded Corners 6">
            <a:extLst>
              <a:ext uri="{FF2B5EF4-FFF2-40B4-BE49-F238E27FC236}">
                <a16:creationId xmlns:a16="http://schemas.microsoft.com/office/drawing/2014/main" id="{1DCCF634-3707-55D3-33D1-D7EDC78B5F25}"/>
              </a:ext>
            </a:extLst>
          </p:cNvPr>
          <p:cNvSpPr/>
          <p:nvPr/>
        </p:nvSpPr>
        <p:spPr>
          <a:xfrm>
            <a:off x="7631816" y="5010539"/>
            <a:ext cx="3899353" cy="38151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TextBox 13">
            <a:extLst>
              <a:ext uri="{FF2B5EF4-FFF2-40B4-BE49-F238E27FC236}">
                <a16:creationId xmlns:a16="http://schemas.microsoft.com/office/drawing/2014/main" id="{D9E7FEE7-7E81-3507-DE69-1013534CEF8C}"/>
              </a:ext>
            </a:extLst>
          </p:cNvPr>
          <p:cNvSpPr txBox="1"/>
          <p:nvPr/>
        </p:nvSpPr>
        <p:spPr>
          <a:xfrm>
            <a:off x="280447" y="3390685"/>
            <a:ext cx="4422182" cy="369332"/>
          </a:xfrm>
          <a:prstGeom prst="rect">
            <a:avLst/>
          </a:prstGeom>
          <a:noFill/>
        </p:spPr>
        <p:txBody>
          <a:bodyPr wrap="square">
            <a:spAutoFit/>
          </a:bodyPr>
          <a:lstStyle/>
          <a:p>
            <a:r>
              <a:rPr lang="en-US" dirty="0"/>
              <a:t>Define the Account Range</a:t>
            </a:r>
            <a:endParaRPr lang="ar-EG" dirty="0"/>
          </a:p>
        </p:txBody>
      </p:sp>
      <p:sp>
        <p:nvSpPr>
          <p:cNvPr id="15" name="TextBox 14">
            <a:extLst>
              <a:ext uri="{FF2B5EF4-FFF2-40B4-BE49-F238E27FC236}">
                <a16:creationId xmlns:a16="http://schemas.microsoft.com/office/drawing/2014/main" id="{944C4700-23E6-2F5E-B947-CC57A2D22B89}"/>
              </a:ext>
            </a:extLst>
          </p:cNvPr>
          <p:cNvSpPr txBox="1"/>
          <p:nvPr/>
        </p:nvSpPr>
        <p:spPr>
          <a:xfrm>
            <a:off x="258348" y="4654057"/>
            <a:ext cx="2534985"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Budget Control </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657D322-0B5C-329B-8170-B6A24887CE0F}"/>
              </a:ext>
            </a:extLst>
          </p:cNvPr>
          <p:cNvSpPr txBox="1"/>
          <p:nvPr/>
        </p:nvSpPr>
        <p:spPr>
          <a:xfrm>
            <a:off x="378298" y="5228851"/>
            <a:ext cx="6102220" cy="923330"/>
          </a:xfrm>
          <a:prstGeom prst="rect">
            <a:avLst/>
          </a:prstGeom>
          <a:noFill/>
        </p:spPr>
        <p:txBody>
          <a:bodyPr wrap="square">
            <a:spAutoFit/>
          </a:bodyPr>
          <a:lstStyle/>
          <a:p>
            <a:r>
              <a:rPr lang="en-US" b="1" dirty="0">
                <a:solidFill>
                  <a:srgbClr val="000066"/>
                </a:solidFill>
                <a:highlight>
                  <a:srgbClr val="C0C0C0"/>
                </a:highlight>
                <a:latin typeface="Times New Roman" panose="02020603050405020304" pitchFamily="18" charset="0"/>
                <a:cs typeface="Times New Roman" panose="02020603050405020304" pitchFamily="18" charset="0"/>
              </a:rPr>
              <a:t>Absolute</a:t>
            </a:r>
            <a:r>
              <a:rPr lang="en-US" dirty="0"/>
              <a:t>	</a:t>
            </a:r>
            <a:r>
              <a:rPr lang="ar-EG" dirty="0"/>
              <a:t>🔒</a:t>
            </a:r>
            <a:r>
              <a:rPr lang="en-US" dirty="0"/>
              <a:t>			</a:t>
            </a:r>
          </a:p>
          <a:p>
            <a:endParaRPr lang="en-US" dirty="0">
              <a:solidFill>
                <a:srgbClr val="000000"/>
              </a:solidFill>
              <a:latin typeface="Times New Roman" panose="02020603050405020304" pitchFamily="18" charset="0"/>
              <a:cs typeface="Times New Roman" panose="02020603050405020304" pitchFamily="18" charset="0"/>
            </a:endParaRPr>
          </a:p>
          <a:p>
            <a:r>
              <a:rPr lang="en-US" b="1" dirty="0">
                <a:solidFill>
                  <a:srgbClr val="000066"/>
                </a:solidFill>
                <a:highlight>
                  <a:srgbClr val="C0C0C0"/>
                </a:highlight>
                <a:latin typeface="Times New Roman" panose="02020603050405020304" pitchFamily="18" charset="0"/>
                <a:cs typeface="Times New Roman" panose="02020603050405020304" pitchFamily="18" charset="0"/>
              </a:rPr>
              <a:t>Advisory</a:t>
            </a:r>
            <a:r>
              <a:rPr lang="en-US" dirty="0">
                <a:solidFill>
                  <a:srgbClr val="000000"/>
                </a:solidFill>
                <a:latin typeface="Times New Roman" panose="02020603050405020304" pitchFamily="18" charset="0"/>
                <a:cs typeface="Times New Roman" panose="02020603050405020304" pitchFamily="18" charset="0"/>
              </a:rPr>
              <a:t> </a:t>
            </a:r>
            <a:r>
              <a:rPr lang="ar-EG" sz="1800" dirty="0"/>
              <a:t>🔓</a:t>
            </a:r>
            <a:endParaRPr lang="ar-EG"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5560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94929-1171-4CC5-BB07-78F7A4711A4C}"/>
              </a:ext>
            </a:extLst>
          </p:cNvPr>
          <p:cNvPicPr>
            <a:picLocks noChangeAspect="1"/>
          </p:cNvPicPr>
          <p:nvPr/>
        </p:nvPicPr>
        <p:blipFill rotWithShape="1">
          <a:blip r:embed="rId3">
            <a:extLst>
              <a:ext uri="{28A0092B-C50C-407E-A947-70E740481C1C}">
                <a14:useLocalDpi xmlns:a14="http://schemas.microsoft.com/office/drawing/2010/main" val="0"/>
              </a:ext>
            </a:extLst>
          </a:blip>
          <a:srcRect l="6276" t="15940" r="63724" b="39487"/>
          <a:stretch/>
        </p:blipFill>
        <p:spPr>
          <a:xfrm>
            <a:off x="5618036" y="31290"/>
            <a:ext cx="3542526" cy="2829101"/>
          </a:xfrm>
          <a:prstGeom prst="rect">
            <a:avLst/>
          </a:prstGeom>
        </p:spPr>
      </p:pic>
      <p:sp>
        <p:nvSpPr>
          <p:cNvPr id="5" name="TextBox 4">
            <a:extLst>
              <a:ext uri="{FF2B5EF4-FFF2-40B4-BE49-F238E27FC236}">
                <a16:creationId xmlns:a16="http://schemas.microsoft.com/office/drawing/2014/main" id="{7A9B0EB0-C2AB-48C4-804E-698FBF09C6ED}"/>
              </a:ext>
            </a:extLst>
          </p:cNvPr>
          <p:cNvSpPr txBox="1"/>
          <p:nvPr/>
        </p:nvSpPr>
        <p:spPr>
          <a:xfrm>
            <a:off x="186305" y="945719"/>
            <a:ext cx="3801359" cy="369332"/>
          </a:xfrm>
          <a:prstGeom prst="rect">
            <a:avLst/>
          </a:prstGeom>
          <a:noFill/>
        </p:spPr>
        <p:txBody>
          <a:bodyPr wrap="square">
            <a:spAutoFit/>
          </a:bodyPr>
          <a:lstStyle/>
          <a:p>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Budget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Enter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Journals</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5E02977-7843-4FD0-BAE6-D106C0F06C2F}"/>
              </a:ext>
            </a:extLst>
          </p:cNvPr>
          <p:cNvSpPr txBox="1"/>
          <p:nvPr/>
        </p:nvSpPr>
        <p:spPr>
          <a:xfrm>
            <a:off x="186305" y="1501783"/>
            <a:ext cx="3801359"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Enter Name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Budget</a:t>
            </a:r>
            <a:r>
              <a:rPr lang="en-US" sz="1800" b="0" i="0" dirty="0">
                <a:solidFill>
                  <a:srgbClr val="000000"/>
                </a:solidFill>
                <a:effectLst/>
                <a:latin typeface="Times New Roman" panose="02020603050405020304" pitchFamily="18" charset="0"/>
                <a:cs typeface="Times New Roman" panose="02020603050405020304" pitchFamily="18" charset="0"/>
              </a:rPr>
              <a:t> &amp;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Organizations</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1F4905-53DC-48BA-8D42-B8400C6D0BF9}"/>
              </a:ext>
            </a:extLst>
          </p:cNvPr>
          <p:cNvSpPr txBox="1"/>
          <p:nvPr/>
        </p:nvSpPr>
        <p:spPr>
          <a:xfrm>
            <a:off x="90488" y="127962"/>
            <a:ext cx="610552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C: Enter Budget Journals</a:t>
            </a:r>
            <a:endParaRPr lang="ar-EG" sz="2500" b="1" dirty="0">
              <a:solidFill>
                <a:srgbClr val="262262"/>
              </a:solidFill>
              <a:effectLst>
                <a:outerShdw blurRad="38100" dist="38100" dir="2700000" algn="tl">
                  <a:srgbClr val="000000">
                    <a:alpha val="43137"/>
                  </a:srgbClr>
                </a:outerShdw>
              </a:effectLst>
              <a:latin typeface="Playfair Display Bold" pitchFamily="34" charset="0"/>
            </a:endParaRPr>
          </a:p>
        </p:txBody>
      </p:sp>
      <p:pic>
        <p:nvPicPr>
          <p:cNvPr id="10" name="Picture 9">
            <a:extLst>
              <a:ext uri="{FF2B5EF4-FFF2-40B4-BE49-F238E27FC236}">
                <a16:creationId xmlns:a16="http://schemas.microsoft.com/office/drawing/2014/main" id="{077EFC93-2B73-47C3-BB9E-9619599A43DD}"/>
              </a:ext>
            </a:extLst>
          </p:cNvPr>
          <p:cNvPicPr>
            <a:picLocks noChangeAspect="1"/>
          </p:cNvPicPr>
          <p:nvPr/>
        </p:nvPicPr>
        <p:blipFill rotWithShape="1">
          <a:blip r:embed="rId4">
            <a:extLst>
              <a:ext uri="{28A0092B-C50C-407E-A947-70E740481C1C}">
                <a14:useLocalDpi xmlns:a14="http://schemas.microsoft.com/office/drawing/2010/main" val="0"/>
              </a:ext>
            </a:extLst>
          </a:blip>
          <a:srcRect l="40390" t="11482" r="20079" b="39244"/>
          <a:stretch/>
        </p:blipFill>
        <p:spPr>
          <a:xfrm>
            <a:off x="7389299" y="366489"/>
            <a:ext cx="4819651" cy="3228976"/>
          </a:xfrm>
          <a:prstGeom prst="rect">
            <a:avLst/>
          </a:prstGeom>
        </p:spPr>
      </p:pic>
      <p:pic>
        <p:nvPicPr>
          <p:cNvPr id="13" name="Picture 12">
            <a:extLst>
              <a:ext uri="{FF2B5EF4-FFF2-40B4-BE49-F238E27FC236}">
                <a16:creationId xmlns:a16="http://schemas.microsoft.com/office/drawing/2014/main" id="{D048F120-07D9-4EE5-A642-D84AB3850E31}"/>
              </a:ext>
            </a:extLst>
          </p:cNvPr>
          <p:cNvPicPr>
            <a:picLocks noChangeAspect="1"/>
          </p:cNvPicPr>
          <p:nvPr/>
        </p:nvPicPr>
        <p:blipFill rotWithShape="1">
          <a:blip r:embed="rId5">
            <a:extLst>
              <a:ext uri="{28A0092B-C50C-407E-A947-70E740481C1C}">
                <a14:useLocalDpi xmlns:a14="http://schemas.microsoft.com/office/drawing/2010/main" val="0"/>
              </a:ext>
            </a:extLst>
          </a:blip>
          <a:srcRect l="41250" t="65407" r="28438" b="12355"/>
          <a:stretch/>
        </p:blipFill>
        <p:spPr>
          <a:xfrm>
            <a:off x="8065061" y="1980977"/>
            <a:ext cx="3199703" cy="1261738"/>
          </a:xfrm>
          <a:prstGeom prst="rect">
            <a:avLst/>
          </a:prstGeom>
        </p:spPr>
      </p:pic>
      <p:pic>
        <p:nvPicPr>
          <p:cNvPr id="12" name="Picture 11">
            <a:extLst>
              <a:ext uri="{FF2B5EF4-FFF2-40B4-BE49-F238E27FC236}">
                <a16:creationId xmlns:a16="http://schemas.microsoft.com/office/drawing/2014/main" id="{0DFFDA5B-EBBB-455A-9803-FA30E7F8945C}"/>
              </a:ext>
            </a:extLst>
          </p:cNvPr>
          <p:cNvPicPr>
            <a:picLocks noChangeAspect="1"/>
          </p:cNvPicPr>
          <p:nvPr/>
        </p:nvPicPr>
        <p:blipFill rotWithShape="1">
          <a:blip r:embed="rId6">
            <a:extLst>
              <a:ext uri="{28A0092B-C50C-407E-A947-70E740481C1C}">
                <a14:useLocalDpi xmlns:a14="http://schemas.microsoft.com/office/drawing/2010/main" val="0"/>
              </a:ext>
            </a:extLst>
          </a:blip>
          <a:srcRect t="7413" r="48281" b="34303"/>
          <a:stretch/>
        </p:blipFill>
        <p:spPr>
          <a:xfrm>
            <a:off x="6517374" y="3655829"/>
            <a:ext cx="5286375" cy="3202171"/>
          </a:xfrm>
          <a:prstGeom prst="rect">
            <a:avLst/>
          </a:prstGeom>
        </p:spPr>
      </p:pic>
      <p:sp>
        <p:nvSpPr>
          <p:cNvPr id="4" name="TextBox 3">
            <a:extLst>
              <a:ext uri="{FF2B5EF4-FFF2-40B4-BE49-F238E27FC236}">
                <a16:creationId xmlns:a16="http://schemas.microsoft.com/office/drawing/2014/main" id="{4C8FFE19-C187-673D-55F1-58C74312C99C}"/>
              </a:ext>
            </a:extLst>
          </p:cNvPr>
          <p:cNvSpPr txBox="1"/>
          <p:nvPr/>
        </p:nvSpPr>
        <p:spPr>
          <a:xfrm>
            <a:off x="186305" y="2860391"/>
            <a:ext cx="5129213" cy="646331"/>
          </a:xfrm>
          <a:prstGeom prst="rect">
            <a:avLst/>
          </a:prstGeom>
          <a:noFill/>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Select the account to assign, then enter the budget amount.</a:t>
            </a:r>
            <a:endParaRPr lang="ar-EG"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818CBF9-8660-B164-E1FA-9AE90F69B165}"/>
              </a:ext>
            </a:extLst>
          </p:cNvPr>
          <p:cNvSpPr txBox="1"/>
          <p:nvPr/>
        </p:nvSpPr>
        <p:spPr>
          <a:xfrm>
            <a:off x="186305" y="2427180"/>
            <a:ext cx="6121400"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Click </a:t>
            </a:r>
            <a:r>
              <a:rPr lang="ar-EG" b="1" dirty="0">
                <a:solidFill>
                  <a:srgbClr val="000066"/>
                </a:solidFill>
                <a:highlight>
                  <a:srgbClr val="C0C0C0"/>
                </a:highlight>
                <a:latin typeface="Times New Roman" panose="02020603050405020304" pitchFamily="18" charset="0"/>
                <a:cs typeface="Times New Roman" panose="02020603050405020304" pitchFamily="18" charset="0"/>
              </a:rPr>
              <a:t>Budget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 Rules</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ar-EG"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B1CCFA2-7F04-D41D-B563-141A9C0BB789}"/>
              </a:ext>
            </a:extLst>
          </p:cNvPr>
          <p:cNvSpPr txBox="1"/>
          <p:nvPr/>
        </p:nvSpPr>
        <p:spPr>
          <a:xfrm>
            <a:off x="186305" y="3595465"/>
            <a:ext cx="6115050" cy="369332"/>
          </a:xfrm>
          <a:prstGeom prst="rect">
            <a:avLst/>
          </a:prstGeom>
          <a:noFill/>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Save &amp; </a:t>
            </a:r>
            <a:r>
              <a:rPr lang="ar-EG" dirty="0">
                <a:solidFill>
                  <a:srgbClr val="000000"/>
                </a:solidFill>
                <a:latin typeface="Times New Roman" panose="02020603050405020304" pitchFamily="18" charset="0"/>
                <a:cs typeface="Times New Roman" panose="02020603050405020304" pitchFamily="18" charset="0"/>
              </a:rPr>
              <a:t>Reserve Funds</a:t>
            </a:r>
          </a:p>
        </p:txBody>
      </p:sp>
      <p:sp>
        <p:nvSpPr>
          <p:cNvPr id="16" name="TextBox 15">
            <a:extLst>
              <a:ext uri="{FF2B5EF4-FFF2-40B4-BE49-F238E27FC236}">
                <a16:creationId xmlns:a16="http://schemas.microsoft.com/office/drawing/2014/main" id="{09ACE02F-8C1D-F83F-84A7-44C963D6B9CD}"/>
              </a:ext>
            </a:extLst>
          </p:cNvPr>
          <p:cNvSpPr txBox="1"/>
          <p:nvPr/>
        </p:nvSpPr>
        <p:spPr>
          <a:xfrm>
            <a:off x="186305" y="4434010"/>
            <a:ext cx="6115050" cy="369332"/>
          </a:xfrm>
          <a:prstGeom prst="rect">
            <a:avLst/>
          </a:prstGeom>
          <a:noFill/>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Search for the journal by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Category</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DD1B99FA-68A1-7A03-53EC-D37A1070A956}"/>
              </a:ext>
            </a:extLst>
          </p:cNvPr>
          <p:cNvSpPr/>
          <p:nvPr/>
        </p:nvSpPr>
        <p:spPr>
          <a:xfrm>
            <a:off x="7595456" y="3241432"/>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8" name="Rectangle: Rounded Corners 17">
            <a:extLst>
              <a:ext uri="{FF2B5EF4-FFF2-40B4-BE49-F238E27FC236}">
                <a16:creationId xmlns:a16="http://schemas.microsoft.com/office/drawing/2014/main" id="{0383C925-6AF5-93B5-EB88-C469471D7910}"/>
              </a:ext>
            </a:extLst>
          </p:cNvPr>
          <p:cNvSpPr/>
          <p:nvPr/>
        </p:nvSpPr>
        <p:spPr>
          <a:xfrm>
            <a:off x="7573917" y="605015"/>
            <a:ext cx="4527595" cy="4332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Oval 19">
            <a:extLst>
              <a:ext uri="{FF2B5EF4-FFF2-40B4-BE49-F238E27FC236}">
                <a16:creationId xmlns:a16="http://schemas.microsoft.com/office/drawing/2014/main" id="{E36E6745-DE53-A55E-F7AF-9B5F30763D53}"/>
              </a:ext>
            </a:extLst>
          </p:cNvPr>
          <p:cNvSpPr/>
          <p:nvPr/>
        </p:nvSpPr>
        <p:spPr>
          <a:xfrm>
            <a:off x="7573917" y="4552085"/>
            <a:ext cx="1415106" cy="32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Tree>
    <p:extLst>
      <p:ext uri="{BB962C8B-B14F-4D97-AF65-F5344CB8AC3E}">
        <p14:creationId xmlns:p14="http://schemas.microsoft.com/office/powerpoint/2010/main" val="80960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45599-C65F-43B6-B2E1-21216D75D6A8}"/>
              </a:ext>
            </a:extLst>
          </p:cNvPr>
          <p:cNvPicPr>
            <a:picLocks noChangeAspect="1"/>
          </p:cNvPicPr>
          <p:nvPr/>
        </p:nvPicPr>
        <p:blipFill rotWithShape="1">
          <a:blip r:embed="rId2">
            <a:extLst>
              <a:ext uri="{28A0092B-C50C-407E-A947-70E740481C1C}">
                <a14:useLocalDpi xmlns:a14="http://schemas.microsoft.com/office/drawing/2010/main" val="0"/>
              </a:ext>
            </a:extLst>
          </a:blip>
          <a:srcRect l="45030" t="14911" r="2962" b="26904"/>
          <a:stretch/>
        </p:blipFill>
        <p:spPr>
          <a:xfrm>
            <a:off x="6337309" y="0"/>
            <a:ext cx="5387966" cy="3240000"/>
          </a:xfrm>
          <a:prstGeom prst="rect">
            <a:avLst/>
          </a:prstGeom>
        </p:spPr>
      </p:pic>
      <p:grpSp>
        <p:nvGrpSpPr>
          <p:cNvPr id="4" name="Group 3">
            <a:extLst>
              <a:ext uri="{FF2B5EF4-FFF2-40B4-BE49-F238E27FC236}">
                <a16:creationId xmlns:a16="http://schemas.microsoft.com/office/drawing/2014/main" id="{C14C5FA5-8CD7-4547-974E-BF2EB2800B34}"/>
              </a:ext>
            </a:extLst>
          </p:cNvPr>
          <p:cNvGrpSpPr/>
          <p:nvPr/>
        </p:nvGrpSpPr>
        <p:grpSpPr>
          <a:xfrm>
            <a:off x="5681662" y="3362323"/>
            <a:ext cx="6510338" cy="3524251"/>
            <a:chOff x="6858000" y="0"/>
            <a:chExt cx="6510338" cy="3524251"/>
          </a:xfrm>
        </p:grpSpPr>
        <p:pic>
          <p:nvPicPr>
            <p:cNvPr id="6" name="Picture 5">
              <a:extLst>
                <a:ext uri="{FF2B5EF4-FFF2-40B4-BE49-F238E27FC236}">
                  <a16:creationId xmlns:a16="http://schemas.microsoft.com/office/drawing/2014/main" id="{514A30FD-0BC8-4970-BE19-F39131C2C191}"/>
                </a:ext>
              </a:extLst>
            </p:cNvPr>
            <p:cNvPicPr>
              <a:picLocks noChangeAspect="1"/>
            </p:cNvPicPr>
            <p:nvPr/>
          </p:nvPicPr>
          <p:blipFill rotWithShape="1">
            <a:blip r:embed="rId3">
              <a:extLst>
                <a:ext uri="{28A0092B-C50C-407E-A947-70E740481C1C}">
                  <a14:useLocalDpi xmlns:a14="http://schemas.microsoft.com/office/drawing/2010/main" val="0"/>
                </a:ext>
              </a:extLst>
            </a:blip>
            <a:srcRect l="6329" t="15989" r="63749" b="39535"/>
            <a:stretch/>
          </p:blipFill>
          <p:spPr>
            <a:xfrm>
              <a:off x="6858000" y="0"/>
              <a:ext cx="3648076" cy="2914650"/>
            </a:xfrm>
            <a:prstGeom prst="rect">
              <a:avLst/>
            </a:prstGeom>
          </p:spPr>
        </p:pic>
        <p:pic>
          <p:nvPicPr>
            <p:cNvPr id="7" name="Picture 6">
              <a:extLst>
                <a:ext uri="{FF2B5EF4-FFF2-40B4-BE49-F238E27FC236}">
                  <a16:creationId xmlns:a16="http://schemas.microsoft.com/office/drawing/2014/main" id="{C910EDB5-098A-4ABA-BA8B-C3AAA5F6E8F4}"/>
                </a:ext>
              </a:extLst>
            </p:cNvPr>
            <p:cNvPicPr>
              <a:picLocks noChangeAspect="1"/>
            </p:cNvPicPr>
            <p:nvPr/>
          </p:nvPicPr>
          <p:blipFill rotWithShape="1">
            <a:blip r:embed="rId3">
              <a:extLst>
                <a:ext uri="{28A0092B-C50C-407E-A947-70E740481C1C}">
                  <a14:useLocalDpi xmlns:a14="http://schemas.microsoft.com/office/drawing/2010/main" val="0"/>
                </a:ext>
              </a:extLst>
            </a:blip>
            <a:srcRect l="11250" t="62499" r="62266" b="9303"/>
            <a:stretch/>
          </p:blipFill>
          <p:spPr>
            <a:xfrm>
              <a:off x="8963025" y="914401"/>
              <a:ext cx="3228975" cy="1847850"/>
            </a:xfrm>
            <a:prstGeom prst="rect">
              <a:avLst/>
            </a:prstGeom>
          </p:spPr>
        </p:pic>
        <p:pic>
          <p:nvPicPr>
            <p:cNvPr id="8" name="Picture 7">
              <a:extLst>
                <a:ext uri="{FF2B5EF4-FFF2-40B4-BE49-F238E27FC236}">
                  <a16:creationId xmlns:a16="http://schemas.microsoft.com/office/drawing/2014/main" id="{9D4692C5-CA3A-494B-B2D7-D35B486A4C76}"/>
                </a:ext>
              </a:extLst>
            </p:cNvPr>
            <p:cNvPicPr>
              <a:picLocks noChangeAspect="1"/>
            </p:cNvPicPr>
            <p:nvPr/>
          </p:nvPicPr>
          <p:blipFill rotWithShape="1">
            <a:blip r:embed="rId3">
              <a:extLst>
                <a:ext uri="{28A0092B-C50C-407E-A947-70E740481C1C}">
                  <a14:useLocalDpi xmlns:a14="http://schemas.microsoft.com/office/drawing/2010/main" val="0"/>
                </a:ext>
              </a:extLst>
            </a:blip>
            <a:srcRect l="51328" t="16425" r="9688" b="34738"/>
            <a:stretch/>
          </p:blipFill>
          <p:spPr>
            <a:xfrm>
              <a:off x="8615362" y="323850"/>
              <a:ext cx="4752976" cy="3200401"/>
            </a:xfrm>
            <a:prstGeom prst="rect">
              <a:avLst/>
            </a:prstGeom>
          </p:spPr>
        </p:pic>
      </p:grpSp>
      <p:sp>
        <p:nvSpPr>
          <p:cNvPr id="5" name="TextBox 4">
            <a:extLst>
              <a:ext uri="{FF2B5EF4-FFF2-40B4-BE49-F238E27FC236}">
                <a16:creationId xmlns:a16="http://schemas.microsoft.com/office/drawing/2014/main" id="{AC338C5B-7A39-6BC7-0250-E5F9229C8B87}"/>
              </a:ext>
            </a:extLst>
          </p:cNvPr>
          <p:cNvSpPr txBox="1"/>
          <p:nvPr/>
        </p:nvSpPr>
        <p:spPr>
          <a:xfrm>
            <a:off x="246861" y="506970"/>
            <a:ext cx="26527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Post the journal</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3953F70-F36D-16A3-4111-A73AF8B4EE46}"/>
              </a:ext>
            </a:extLst>
          </p:cNvPr>
          <p:cNvSpPr txBox="1"/>
          <p:nvPr/>
        </p:nvSpPr>
        <p:spPr>
          <a:xfrm>
            <a:off x="246862" y="977384"/>
            <a:ext cx="320516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Post</a:t>
            </a:r>
            <a:r>
              <a:rPr lang="en-US" dirty="0">
                <a:latin typeface="Times New Roman" panose="02020603050405020304" pitchFamily="18" charset="0"/>
                <a:cs typeface="Times New Roman" panose="02020603050405020304" pitchFamily="18" charset="0"/>
              </a:rPr>
              <a:t>' button</a:t>
            </a:r>
            <a:endParaRPr lang="ar-E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61B81E8-CF96-2B42-FAE2-F8B0562FDC40}"/>
              </a:ext>
            </a:extLst>
          </p:cNvPr>
          <p:cNvSpPr txBox="1"/>
          <p:nvPr/>
        </p:nvSpPr>
        <p:spPr>
          <a:xfrm>
            <a:off x="1747839" y="2484479"/>
            <a:ext cx="115173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Or</a:t>
            </a:r>
            <a:r>
              <a:rPr lang="en-US" dirty="0">
                <a:latin typeface="Times New Roman" panose="02020603050405020304" pitchFamily="18" charset="0"/>
                <a:cs typeface="Times New Roman" panose="02020603050405020304" pitchFamily="18" charset="0"/>
              </a:rPr>
              <a:t> </a:t>
            </a:r>
            <a:endParaRPr lang="ar-E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3F5EC57-434F-70FF-5212-B0D6F0E25401}"/>
              </a:ext>
            </a:extLst>
          </p:cNvPr>
          <p:cNvSpPr txBox="1"/>
          <p:nvPr/>
        </p:nvSpPr>
        <p:spPr>
          <a:xfrm>
            <a:off x="246862" y="3272909"/>
            <a:ext cx="3205162"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journal → Post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CF703FBC-7CF4-8786-4CC7-D7AC20A17783}"/>
              </a:ext>
            </a:extLst>
          </p:cNvPr>
          <p:cNvSpPr/>
          <p:nvPr/>
        </p:nvSpPr>
        <p:spPr>
          <a:xfrm>
            <a:off x="10228413" y="6350942"/>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4" name="Rectangle: Rounded Corners 13">
            <a:extLst>
              <a:ext uri="{FF2B5EF4-FFF2-40B4-BE49-F238E27FC236}">
                <a16:creationId xmlns:a16="http://schemas.microsoft.com/office/drawing/2014/main" id="{7E5B01F9-EDD2-0B34-7EFC-B19673751997}"/>
              </a:ext>
            </a:extLst>
          </p:cNvPr>
          <p:cNvSpPr/>
          <p:nvPr/>
        </p:nvSpPr>
        <p:spPr>
          <a:xfrm>
            <a:off x="6438121" y="251507"/>
            <a:ext cx="1632859" cy="1819889"/>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Oval 15">
            <a:extLst>
              <a:ext uri="{FF2B5EF4-FFF2-40B4-BE49-F238E27FC236}">
                <a16:creationId xmlns:a16="http://schemas.microsoft.com/office/drawing/2014/main" id="{8C855ADF-D7AB-9432-FC19-502B30867FE6}"/>
              </a:ext>
            </a:extLst>
          </p:cNvPr>
          <p:cNvSpPr/>
          <p:nvPr/>
        </p:nvSpPr>
        <p:spPr>
          <a:xfrm>
            <a:off x="8716552" y="2566495"/>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Tree>
    <p:extLst>
      <p:ext uri="{BB962C8B-B14F-4D97-AF65-F5344CB8AC3E}">
        <p14:creationId xmlns:p14="http://schemas.microsoft.com/office/powerpoint/2010/main" val="1702091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21D51-3FA0-4C15-83AD-831E3224B336}"/>
              </a:ext>
            </a:extLst>
          </p:cNvPr>
          <p:cNvPicPr>
            <a:picLocks noChangeAspect="1"/>
          </p:cNvPicPr>
          <p:nvPr/>
        </p:nvPicPr>
        <p:blipFill rotWithShape="1">
          <a:blip r:embed="rId2">
            <a:extLst>
              <a:ext uri="{28A0092B-C50C-407E-A947-70E740481C1C}">
                <a14:useLocalDpi xmlns:a14="http://schemas.microsoft.com/office/drawing/2010/main" val="0"/>
              </a:ext>
            </a:extLst>
          </a:blip>
          <a:srcRect l="41719" t="14099" r="6329" b="27470"/>
          <a:stretch/>
        </p:blipFill>
        <p:spPr>
          <a:xfrm>
            <a:off x="6322382" y="0"/>
            <a:ext cx="5359701" cy="3240000"/>
          </a:xfrm>
          <a:prstGeom prst="rect">
            <a:avLst/>
          </a:prstGeom>
        </p:spPr>
      </p:pic>
      <p:pic>
        <p:nvPicPr>
          <p:cNvPr id="7" name="Picture 6">
            <a:extLst>
              <a:ext uri="{FF2B5EF4-FFF2-40B4-BE49-F238E27FC236}">
                <a16:creationId xmlns:a16="http://schemas.microsoft.com/office/drawing/2014/main" id="{D7C7ACC2-D4F5-42BA-AE2E-4FE72B3F2F25}"/>
              </a:ext>
            </a:extLst>
          </p:cNvPr>
          <p:cNvPicPr>
            <a:picLocks noChangeAspect="1"/>
          </p:cNvPicPr>
          <p:nvPr/>
        </p:nvPicPr>
        <p:blipFill rotWithShape="1">
          <a:blip r:embed="rId2">
            <a:extLst>
              <a:ext uri="{28A0092B-C50C-407E-A947-70E740481C1C}">
                <a14:useLocalDpi xmlns:a14="http://schemas.microsoft.com/office/drawing/2010/main" val="0"/>
              </a:ext>
            </a:extLst>
          </a:blip>
          <a:srcRect l="55859" t="76890" r="24610" b="9593"/>
          <a:stretch/>
        </p:blipFill>
        <p:spPr>
          <a:xfrm>
            <a:off x="7590190" y="1697700"/>
            <a:ext cx="2824084" cy="1050560"/>
          </a:xfrm>
          <a:prstGeom prst="rect">
            <a:avLst/>
          </a:prstGeom>
        </p:spPr>
      </p:pic>
      <p:pic>
        <p:nvPicPr>
          <p:cNvPr id="8" name="Picture 7">
            <a:extLst>
              <a:ext uri="{FF2B5EF4-FFF2-40B4-BE49-F238E27FC236}">
                <a16:creationId xmlns:a16="http://schemas.microsoft.com/office/drawing/2014/main" id="{2EBD7A2F-1119-483C-8661-E57D9D26F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465" y="3352800"/>
            <a:ext cx="6379535" cy="342900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F4298BEC-8E63-7E58-40F6-5F69E61A52A6}"/>
              </a:ext>
            </a:extLst>
          </p:cNvPr>
          <p:cNvSpPr txBox="1"/>
          <p:nvPr/>
        </p:nvSpPr>
        <p:spPr>
          <a:xfrm>
            <a:off x="298579" y="445532"/>
            <a:ext cx="271470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Enter the journal entry</a:t>
            </a:r>
            <a:endParaRPr lang="ar-E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6CA0188-10BD-E9F6-CB46-669EB8E540EB}"/>
              </a:ext>
            </a:extLst>
          </p:cNvPr>
          <p:cNvSpPr txBox="1"/>
          <p:nvPr/>
        </p:nvSpPr>
        <p:spPr>
          <a:xfrm>
            <a:off x="298579" y="1513034"/>
            <a:ext cx="255658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'Check Funds</a:t>
            </a:r>
            <a:r>
              <a:rPr lang="en-US" dirty="0">
                <a:latin typeface="Times New Roman" panose="02020603050405020304" pitchFamily="18" charset="0"/>
                <a:cs typeface="Times New Roman" panose="02020603050405020304" pitchFamily="18" charset="0"/>
              </a:rPr>
              <a:t>'</a:t>
            </a:r>
            <a:endParaRPr lang="ar-E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412083-75F9-BA15-8495-DDB025CD6D69}"/>
              </a:ext>
            </a:extLst>
          </p:cNvPr>
          <p:cNvSpPr txBox="1"/>
          <p:nvPr/>
        </p:nvSpPr>
        <p:spPr>
          <a:xfrm>
            <a:off x="298579" y="3420442"/>
            <a:ext cx="49452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Verify the posting status from the reports window</a:t>
            </a:r>
            <a:endParaRPr lang="ar-EG"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C66B388B-DEA9-74CB-FF60-46EE1565A742}"/>
              </a:ext>
            </a:extLst>
          </p:cNvPr>
          <p:cNvSpPr/>
          <p:nvPr/>
        </p:nvSpPr>
        <p:spPr>
          <a:xfrm>
            <a:off x="6322381" y="1175657"/>
            <a:ext cx="3036223" cy="522043"/>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Oval 11">
            <a:extLst>
              <a:ext uri="{FF2B5EF4-FFF2-40B4-BE49-F238E27FC236}">
                <a16:creationId xmlns:a16="http://schemas.microsoft.com/office/drawing/2014/main" id="{1A3DF881-7A34-3DAD-0E9B-9CF2A090B346}"/>
              </a:ext>
            </a:extLst>
          </p:cNvPr>
          <p:cNvSpPr/>
          <p:nvPr/>
        </p:nvSpPr>
        <p:spPr>
          <a:xfrm>
            <a:off x="6352838" y="2944324"/>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4" name="Oval 13">
            <a:extLst>
              <a:ext uri="{FF2B5EF4-FFF2-40B4-BE49-F238E27FC236}">
                <a16:creationId xmlns:a16="http://schemas.microsoft.com/office/drawing/2014/main" id="{35618CCD-D36A-A6D4-9276-54D83C313F0F}"/>
              </a:ext>
            </a:extLst>
          </p:cNvPr>
          <p:cNvSpPr/>
          <p:nvPr/>
        </p:nvSpPr>
        <p:spPr>
          <a:xfrm>
            <a:off x="10085082" y="5603548"/>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5" name="TextBox 14">
            <a:extLst>
              <a:ext uri="{FF2B5EF4-FFF2-40B4-BE49-F238E27FC236}">
                <a16:creationId xmlns:a16="http://schemas.microsoft.com/office/drawing/2014/main" id="{601C835F-B3FC-FF82-3269-9F4EE2148507}"/>
              </a:ext>
            </a:extLst>
          </p:cNvPr>
          <p:cNvSpPr txBox="1"/>
          <p:nvPr/>
        </p:nvSpPr>
        <p:spPr>
          <a:xfrm>
            <a:off x="377636" y="2759658"/>
            <a:ext cx="255658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Post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679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EE125-F5DF-4F36-B87A-6326091D462E}"/>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6570" r="8829" b="70204"/>
          <a:stretch/>
        </p:blipFill>
        <p:spPr>
          <a:xfrm>
            <a:off x="6395714" y="200025"/>
            <a:ext cx="5796286" cy="794362"/>
          </a:xfrm>
          <a:prstGeom prst="rect">
            <a:avLst/>
          </a:prstGeom>
        </p:spPr>
      </p:pic>
      <p:pic>
        <p:nvPicPr>
          <p:cNvPr id="5" name="Picture 4">
            <a:extLst>
              <a:ext uri="{FF2B5EF4-FFF2-40B4-BE49-F238E27FC236}">
                <a16:creationId xmlns:a16="http://schemas.microsoft.com/office/drawing/2014/main" id="{DC73A255-3D4F-471E-AD9C-112EA5AD7424}"/>
              </a:ext>
            </a:extLst>
          </p:cNvPr>
          <p:cNvPicPr>
            <a:picLocks noChangeAspect="1"/>
          </p:cNvPicPr>
          <p:nvPr/>
        </p:nvPicPr>
        <p:blipFill rotWithShape="1">
          <a:blip r:embed="rId3">
            <a:extLst>
              <a:ext uri="{28A0092B-C50C-407E-A947-70E740481C1C}">
                <a14:useLocalDpi xmlns:a14="http://schemas.microsoft.com/office/drawing/2010/main" val="0"/>
              </a:ext>
            </a:extLst>
          </a:blip>
          <a:srcRect l="42110" t="29942" r="6093" b="11919"/>
          <a:stretch/>
        </p:blipFill>
        <p:spPr>
          <a:xfrm>
            <a:off x="6395714" y="1274851"/>
            <a:ext cx="5769141" cy="3480627"/>
          </a:xfrm>
          <a:prstGeom prst="rect">
            <a:avLst/>
          </a:prstGeom>
        </p:spPr>
      </p:pic>
      <p:pic>
        <p:nvPicPr>
          <p:cNvPr id="7" name="Picture 6">
            <a:extLst>
              <a:ext uri="{FF2B5EF4-FFF2-40B4-BE49-F238E27FC236}">
                <a16:creationId xmlns:a16="http://schemas.microsoft.com/office/drawing/2014/main" id="{02361767-B949-424A-855C-059C51183098}"/>
              </a:ext>
            </a:extLst>
          </p:cNvPr>
          <p:cNvPicPr>
            <a:picLocks noChangeAspect="1"/>
          </p:cNvPicPr>
          <p:nvPr/>
        </p:nvPicPr>
        <p:blipFill rotWithShape="1">
          <a:blip r:embed="rId4">
            <a:extLst>
              <a:ext uri="{28A0092B-C50C-407E-A947-70E740481C1C}">
                <a14:useLocalDpi xmlns:a14="http://schemas.microsoft.com/office/drawing/2010/main" val="0"/>
              </a:ext>
            </a:extLst>
          </a:blip>
          <a:srcRect l="39844" t="17006" r="21003" b="62288"/>
          <a:stretch/>
        </p:blipFill>
        <p:spPr>
          <a:xfrm>
            <a:off x="6395714" y="5061787"/>
            <a:ext cx="5615413" cy="1596187"/>
          </a:xfrm>
          <a:prstGeom prst="rect">
            <a:avLst/>
          </a:prstGeom>
        </p:spPr>
      </p:pic>
      <p:sp>
        <p:nvSpPr>
          <p:cNvPr id="4" name="TextBox 3">
            <a:extLst>
              <a:ext uri="{FF2B5EF4-FFF2-40B4-BE49-F238E27FC236}">
                <a16:creationId xmlns:a16="http://schemas.microsoft.com/office/drawing/2014/main" id="{F70C6BAB-1E51-46C0-869B-64D207C5150D}"/>
              </a:ext>
            </a:extLst>
          </p:cNvPr>
          <p:cNvSpPr txBox="1"/>
          <p:nvPr/>
        </p:nvSpPr>
        <p:spPr>
          <a:xfrm>
            <a:off x="293494" y="227874"/>
            <a:ext cx="6102220" cy="369332"/>
          </a:xfrm>
          <a:prstGeom prst="rect">
            <a:avLst/>
          </a:prstGeom>
          <a:noFill/>
        </p:spPr>
        <p:txBody>
          <a:bodyPr wrap="square">
            <a:spAutoFit/>
          </a:bodyPr>
          <a:lstStyle/>
          <a:p>
            <a:r>
              <a:rPr lang="en-US" dirty="0"/>
              <a:t>Correcting a Journal</a:t>
            </a:r>
            <a:endParaRPr lang="ar-EG" dirty="0"/>
          </a:p>
        </p:txBody>
      </p:sp>
      <p:sp>
        <p:nvSpPr>
          <p:cNvPr id="8" name="TextBox 7">
            <a:extLst>
              <a:ext uri="{FF2B5EF4-FFF2-40B4-BE49-F238E27FC236}">
                <a16:creationId xmlns:a16="http://schemas.microsoft.com/office/drawing/2014/main" id="{AF1D7114-97A8-D27A-F46B-CD1B37C3BD2F}"/>
              </a:ext>
            </a:extLst>
          </p:cNvPr>
          <p:cNvSpPr txBox="1"/>
          <p:nvPr/>
        </p:nvSpPr>
        <p:spPr>
          <a:xfrm>
            <a:off x="223257" y="1274851"/>
            <a:ext cx="5421933"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Enter the journal entry with an amount that does not exceed the available budget</a:t>
            </a:r>
            <a:endParaRPr lang="ar-E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82A406-700E-5837-CDAD-A7208D4B1406}"/>
              </a:ext>
            </a:extLst>
          </p:cNvPr>
          <p:cNvSpPr txBox="1"/>
          <p:nvPr/>
        </p:nvSpPr>
        <p:spPr>
          <a:xfrm>
            <a:off x="223257" y="2713005"/>
            <a:ext cx="2556588" cy="369332"/>
          </a:xfrm>
          <a:prstGeom prst="rect">
            <a:avLst/>
          </a:prstGeom>
          <a:noFill/>
        </p:spPr>
        <p:txBody>
          <a:bodyPr wrap="square">
            <a:spAutoFit/>
          </a:bodyPr>
          <a:lstStyle/>
          <a:p>
            <a:pPr algn="just"/>
            <a:r>
              <a:rPr lang="en-US" b="1" dirty="0">
                <a:solidFill>
                  <a:srgbClr val="000066"/>
                </a:solidFill>
                <a:highlight>
                  <a:srgbClr val="C0C0C0"/>
                </a:highlight>
                <a:latin typeface="Times New Roman" panose="02020603050405020304" pitchFamily="18" charset="0"/>
                <a:cs typeface="Times New Roman" panose="02020603050405020304" pitchFamily="18" charset="0"/>
              </a:rPr>
              <a:t>Click Post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CFAF058-5A3B-13E7-2F93-DAA94140C7B3}"/>
              </a:ext>
            </a:extLst>
          </p:cNvPr>
          <p:cNvSpPr/>
          <p:nvPr/>
        </p:nvSpPr>
        <p:spPr>
          <a:xfrm>
            <a:off x="6395714" y="2636649"/>
            <a:ext cx="3308123" cy="522043"/>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Oval 10">
            <a:extLst>
              <a:ext uri="{FF2B5EF4-FFF2-40B4-BE49-F238E27FC236}">
                <a16:creationId xmlns:a16="http://schemas.microsoft.com/office/drawing/2014/main" id="{4B9B6F73-4397-3548-2FA0-044CBB192CAF}"/>
              </a:ext>
            </a:extLst>
          </p:cNvPr>
          <p:cNvSpPr/>
          <p:nvPr/>
        </p:nvSpPr>
        <p:spPr>
          <a:xfrm>
            <a:off x="6395714" y="443720"/>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
        <p:nvSpPr>
          <p:cNvPr id="12" name="Rectangle: Rounded Corners 11">
            <a:extLst>
              <a:ext uri="{FF2B5EF4-FFF2-40B4-BE49-F238E27FC236}">
                <a16:creationId xmlns:a16="http://schemas.microsoft.com/office/drawing/2014/main" id="{3EFE2E05-CCCF-56AC-C192-09B67A5E886D}"/>
              </a:ext>
            </a:extLst>
          </p:cNvPr>
          <p:cNvSpPr/>
          <p:nvPr/>
        </p:nvSpPr>
        <p:spPr>
          <a:xfrm>
            <a:off x="6311738" y="6242180"/>
            <a:ext cx="5699389" cy="238210"/>
          </a:xfrm>
          <a:prstGeom prst="roundRect">
            <a:avLst>
              <a:gd name="adj" fmla="val 8667"/>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Oval 12">
            <a:extLst>
              <a:ext uri="{FF2B5EF4-FFF2-40B4-BE49-F238E27FC236}">
                <a16:creationId xmlns:a16="http://schemas.microsoft.com/office/drawing/2014/main" id="{D0074A5A-4B75-A431-5534-2E2AF01EB84F}"/>
              </a:ext>
            </a:extLst>
          </p:cNvPr>
          <p:cNvSpPr/>
          <p:nvPr/>
        </p:nvSpPr>
        <p:spPr>
          <a:xfrm>
            <a:off x="6554335" y="4197695"/>
            <a:ext cx="977358" cy="3520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spTree>
    <p:extLst>
      <p:ext uri="{BB962C8B-B14F-4D97-AF65-F5344CB8AC3E}">
        <p14:creationId xmlns:p14="http://schemas.microsoft.com/office/powerpoint/2010/main" val="808920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152" y="61577"/>
            <a:ext cx="9424157" cy="461665"/>
          </a:xfrm>
          <a:prstGeom prst="rect">
            <a:avLst/>
          </a:prstGeom>
          <a:noFill/>
        </p:spPr>
        <p:txBody>
          <a:bodyPr wrap="square" rtlCol="0">
            <a:spAutoFit/>
          </a:bodyPr>
          <a:lstStyle/>
          <a:p>
            <a:pPr algn="ctr"/>
            <a:r>
              <a:rPr lang="en-US" sz="2400" b="1" dirty="0">
                <a:solidFill>
                  <a:srgbClr val="262262"/>
                </a:solidFill>
                <a:effectLst>
                  <a:outerShdw blurRad="38100" dist="38100" dir="2700000" algn="tl">
                    <a:srgbClr val="000000">
                      <a:alpha val="43137"/>
                    </a:srgbClr>
                  </a:outerShdw>
                </a:effectLst>
                <a:latin typeface="Playfair Display Bold" pitchFamily="34" charset="0"/>
              </a:rPr>
              <a:t>Preliminary Step: Creating a User and Assigning Responsibilities</a:t>
            </a:r>
          </a:p>
        </p:txBody>
      </p:sp>
      <p:sp>
        <p:nvSpPr>
          <p:cNvPr id="6" name="TextBox 5"/>
          <p:cNvSpPr txBox="1"/>
          <p:nvPr/>
        </p:nvSpPr>
        <p:spPr>
          <a:xfrm>
            <a:off x="1860689" y="1155208"/>
            <a:ext cx="2245767"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Normal" pitchFamily="2" charset="0"/>
              </a:rPr>
              <a:t>Responsibilities</a:t>
            </a:r>
            <a:endParaRPr lang="en-US" sz="2400" dirty="0">
              <a:latin typeface="Times New Normal" pitchFamily="2" charset="0"/>
            </a:endParaRPr>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7813" b="75098" l="0" r="92500">
                        <a14:foregroundMark x1="31328" y1="23242" x2="88438" y2="23047"/>
                        <a14:foregroundMark x1="32500" y1="59668" x2="31328" y2="69531"/>
                      </a14:backgroundRemoval>
                    </a14:imgEffect>
                  </a14:imgLayer>
                </a14:imgProps>
              </a:ext>
            </a:extLst>
          </a:blip>
          <a:srcRect l="5065" t="6191" r="9110" b="26824"/>
          <a:stretch/>
        </p:blipFill>
        <p:spPr>
          <a:xfrm>
            <a:off x="100668" y="2011078"/>
            <a:ext cx="5765809" cy="3600000"/>
          </a:xfrm>
          <a:prstGeom prst="rect">
            <a:avLst/>
          </a:prstGeom>
        </p:spPr>
      </p:pic>
      <p:pic>
        <p:nvPicPr>
          <p:cNvPr id="12" name="Picture 11"/>
          <p:cNvPicPr>
            <a:picLocks noChangeAspect="1"/>
          </p:cNvPicPr>
          <p:nvPr/>
        </p:nvPicPr>
        <p:blipFill rotWithShape="1">
          <a:blip r:embed="rId4">
            <a:extLst>
              <a:ext uri="{BEBA8EAE-BF5A-486C-A8C5-ECC9F3942E4B}">
                <a14:imgProps xmlns:a14="http://schemas.microsoft.com/office/drawing/2010/main">
                  <a14:imgLayer r:embed="rId5">
                    <a14:imgEffect>
                      <a14:backgroundRemoval t="9961" b="89941" l="2422" r="90000"/>
                    </a14:imgEffect>
                  </a14:imgLayer>
                </a14:imgProps>
              </a:ext>
            </a:extLst>
          </a:blip>
          <a:srcRect l="4765" t="8622" r="9565" b="25708"/>
          <a:stretch/>
        </p:blipFill>
        <p:spPr>
          <a:xfrm>
            <a:off x="6325525" y="2108501"/>
            <a:ext cx="5870560" cy="3600000"/>
          </a:xfrm>
          <a:prstGeom prst="rect">
            <a:avLst/>
          </a:prstGeom>
        </p:spPr>
      </p:pic>
      <p:sp>
        <p:nvSpPr>
          <p:cNvPr id="13" name="TextBox 12"/>
          <p:cNvSpPr txBox="1"/>
          <p:nvPr/>
        </p:nvSpPr>
        <p:spPr>
          <a:xfrm>
            <a:off x="8759000" y="1155208"/>
            <a:ext cx="1003611"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Normal" pitchFamily="2" charset="0"/>
              </a:rPr>
              <a:t>Users</a:t>
            </a:r>
            <a:endParaRPr lang="en-US" sz="2400" dirty="0">
              <a:latin typeface="Times New Normal" pitchFamily="2" charset="0"/>
            </a:endParaRPr>
          </a:p>
        </p:txBody>
      </p:sp>
    </p:spTree>
    <p:extLst>
      <p:ext uri="{BB962C8B-B14F-4D97-AF65-F5344CB8AC3E}">
        <p14:creationId xmlns:p14="http://schemas.microsoft.com/office/powerpoint/2010/main" val="1029766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4307D5-D481-1424-F300-519C3B208343}"/>
              </a:ext>
            </a:extLst>
          </p:cNvPr>
          <p:cNvSpPr txBox="1"/>
          <p:nvPr/>
        </p:nvSpPr>
        <p:spPr>
          <a:xfrm>
            <a:off x="3043238" y="3013502"/>
            <a:ext cx="6105524" cy="830997"/>
          </a:xfrm>
          <a:prstGeom prst="rect">
            <a:avLst/>
          </a:prstGeom>
          <a:noFill/>
        </p:spPr>
        <p:txBody>
          <a:bodyPr wrap="square">
            <a:spAutoFit/>
          </a:bodyPr>
          <a:lstStyle/>
          <a:p>
            <a:pPr algn="ctr"/>
            <a:r>
              <a:rPr lang="ar-EG"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Reports Standard</a:t>
            </a:r>
          </a:p>
        </p:txBody>
      </p:sp>
    </p:spTree>
    <p:extLst>
      <p:ext uri="{BB962C8B-B14F-4D97-AF65-F5344CB8AC3E}">
        <p14:creationId xmlns:p14="http://schemas.microsoft.com/office/powerpoint/2010/main" val="3495913345"/>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FCFF392-FB72-A357-B300-D937CA0C86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00" b="64399" l="5037" r="57922">
                        <a14:foregroundMark x1="9444" y1="16216" x2="12749" y2="45480"/>
                        <a14:foregroundMark x1="20776" y1="21528" x2="25026" y2="60578"/>
                        <a14:foregroundMark x1="24397" y1="21901" x2="30693" y2="56011"/>
                        <a14:foregroundMark x1="22193" y1="61603" x2="42655" y2="64399"/>
                        <a14:foregroundMark x1="42655" y1="64399" x2="51784" y2="58248"/>
                        <a14:foregroundMark x1="54803" y1="31432" x2="54879" y2="30755"/>
                        <a14:foregroundMark x1="51784" y1="58248" x2="54799" y2="31463"/>
                        <a14:foregroundMark x1="54879" y1="30755" x2="45383" y2="18919"/>
                        <a14:foregroundMark x1="45383" y1="18919" x2="30693" y2="19105"/>
                        <a14:foregroundMark x1="30693" y1="19105" x2="24449" y2="13793"/>
                        <a14:foregroundMark x1="24449" y1="13793" x2="7765" y2="13514"/>
                        <a14:foregroundMark x1="7765" y1="13514" x2="5666" y2="23579"/>
                        <a14:foregroundMark x1="5666" y1="23579" x2="7503" y2="42404"/>
                        <a14:foregroundMark x1="7503" y1="42404" x2="6925" y2="49581"/>
                        <a14:foregroundMark x1="6925" y1="49581" x2="12225" y2="52563"/>
                        <a14:foregroundMark x1="12225" y1="52563" x2="19307" y2="51631"/>
                        <a14:foregroundMark x1="19307" y1="51631" x2="21721" y2="60578"/>
                        <a14:foregroundMark x1="21721" y1="60578" x2="23400" y2="61230"/>
                        <a14:foregroundMark x1="48531" y1="62442" x2="30273" y2="62721"/>
                        <a14:foregroundMark x1="20094" y1="61323" x2="23872" y2="64492"/>
                        <a14:foregroundMark x1="31427" y1="54520" x2="50210" y2="61510"/>
                        <a14:foregroundMark x1="55811" y1="32372" x2="55194" y2="47623"/>
                        <a14:foregroundMark x1="55771" y1="44082" x2="55352" y2="58341"/>
                        <a14:foregroundMark x1="47167" y1="20690" x2="19727" y2="28611"/>
                        <a14:foregroundMark x1="51207" y1="41193" x2="25761" y2="41659"/>
                        <a14:foregroundMark x1="57398" y1="36440" x2="55981" y2="56850"/>
                        <a14:foregroundMark x1="55981" y1="56850" x2="56873" y2="56757"/>
                        <a14:foregroundMark x1="54669" y1="61044" x2="51417" y2="63094"/>
                        <a14:foregroundMark x1="52413" y1="34949" x2="28856" y2="34390"/>
                        <a14:foregroundMark x1="29224" y1="35228" x2="35939" y2="35135"/>
                        <a14:foregroundMark x1="35939" y1="35135" x2="40399" y2="35228"/>
                        <a14:foregroundMark x1="32949" y1="13979" x2="28856" y2="20969"/>
                        <a14:foregroundMark x1="22403" y1="16030" x2="18783" y2="55825"/>
                        <a14:foregroundMark x1="6925" y1="16589" x2="6716" y2="44455"/>
                        <a14:foregroundMark x1="5037" y1="24045" x2="5771" y2="43243"/>
                        <a14:foregroundMark x1="57922" y1="33737" x2="57922" y2="33737"/>
                        <a14:foregroundMark x1="57922" y1="33364" x2="57922" y2="33364"/>
                        <a14:backgroundMark x1="55666" y1="31034" x2="55876" y2="32339"/>
                      </a14:backgroundRemoval>
                    </a14:imgEffect>
                  </a14:imgLayer>
                </a14:imgProps>
              </a:ext>
              <a:ext uri="{28A0092B-C50C-407E-A947-70E740481C1C}">
                <a14:useLocalDpi xmlns:a14="http://schemas.microsoft.com/office/drawing/2010/main" val="0"/>
              </a:ext>
            </a:extLst>
          </a:blip>
          <a:srcRect l="18427" t="18368" r="41676" b="34693"/>
          <a:stretch/>
        </p:blipFill>
        <p:spPr>
          <a:xfrm>
            <a:off x="6799412" y="3286326"/>
            <a:ext cx="5392588" cy="357167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5B9B901-9770-19F5-8629-A97698F38A68}"/>
              </a:ext>
            </a:extLst>
          </p:cNvPr>
          <p:cNvPicPr>
            <a:picLocks noChangeAspect="1"/>
          </p:cNvPicPr>
          <p:nvPr/>
        </p:nvPicPr>
        <p:blipFill>
          <a:blip r:embed="rId4">
            <a:extLst>
              <a:ext uri="{28A0092B-C50C-407E-A947-70E740481C1C}">
                <a14:useLocalDpi xmlns:a14="http://schemas.microsoft.com/office/drawing/2010/main" val="0"/>
              </a:ext>
            </a:extLst>
          </a:blip>
          <a:srcRect t="2014" b="-1"/>
          <a:stretch/>
        </p:blipFill>
        <p:spPr>
          <a:xfrm>
            <a:off x="7256853" y="51398"/>
            <a:ext cx="3990960" cy="3177778"/>
          </a:xfrm>
          <a:prstGeom prst="rect">
            <a:avLst/>
          </a:prstGeom>
        </p:spPr>
      </p:pic>
      <p:sp>
        <p:nvSpPr>
          <p:cNvPr id="10" name="TextBox 9">
            <a:extLst>
              <a:ext uri="{FF2B5EF4-FFF2-40B4-BE49-F238E27FC236}">
                <a16:creationId xmlns:a16="http://schemas.microsoft.com/office/drawing/2014/main" id="{CA8A8644-37B9-DFA1-8218-95C2679C6316}"/>
              </a:ext>
            </a:extLst>
          </p:cNvPr>
          <p:cNvSpPr txBox="1"/>
          <p:nvPr/>
        </p:nvSpPr>
        <p:spPr>
          <a:xfrm>
            <a:off x="-6220" y="1574"/>
            <a:ext cx="6102220"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A: </a:t>
            </a:r>
            <a:r>
              <a:rPr lang="ar-EG" sz="2500" b="1" dirty="0">
                <a:solidFill>
                  <a:srgbClr val="262262"/>
                </a:solidFill>
                <a:effectLst>
                  <a:outerShdw blurRad="38100" dist="38100" dir="2700000" algn="tl">
                    <a:srgbClr val="000000">
                      <a:alpha val="43137"/>
                    </a:srgbClr>
                  </a:outerShdw>
                </a:effectLst>
                <a:latin typeface="Playfair Display Bold" pitchFamily="34" charset="0"/>
              </a:rPr>
              <a:t>Journals - Day Book</a:t>
            </a:r>
          </a:p>
        </p:txBody>
      </p:sp>
      <p:sp>
        <p:nvSpPr>
          <p:cNvPr id="13" name="TextBox 12">
            <a:extLst>
              <a:ext uri="{FF2B5EF4-FFF2-40B4-BE49-F238E27FC236}">
                <a16:creationId xmlns:a16="http://schemas.microsoft.com/office/drawing/2014/main" id="{5A8F3556-481C-85FE-CA58-C61BAF3F1B27}"/>
              </a:ext>
            </a:extLst>
          </p:cNvPr>
          <p:cNvSpPr txBox="1"/>
          <p:nvPr/>
        </p:nvSpPr>
        <p:spPr>
          <a:xfrm>
            <a:off x="69980" y="936397"/>
            <a:ext cx="6125546"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Reports →  Request → </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Financial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Standald</a:t>
            </a:r>
          </a:p>
        </p:txBody>
      </p:sp>
      <p:sp>
        <p:nvSpPr>
          <p:cNvPr id="14" name="TextBox 13">
            <a:extLst>
              <a:ext uri="{FF2B5EF4-FFF2-40B4-BE49-F238E27FC236}">
                <a16:creationId xmlns:a16="http://schemas.microsoft.com/office/drawing/2014/main" id="{3A83E527-B085-7093-F209-0FFC6E8B4C07}"/>
              </a:ext>
            </a:extLst>
          </p:cNvPr>
          <p:cNvSpPr txBox="1"/>
          <p:nvPr/>
        </p:nvSpPr>
        <p:spPr>
          <a:xfrm>
            <a:off x="476578" y="2993194"/>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Select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Request Name  </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AD265DC-400A-EAB8-3025-B653D78EB3F6}"/>
              </a:ext>
            </a:extLst>
          </p:cNvPr>
          <p:cNvSpPr txBox="1"/>
          <p:nvPr/>
        </p:nvSpPr>
        <p:spPr>
          <a:xfrm>
            <a:off x="476578" y="3821869"/>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Enter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Parameters</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40E5C6E-B8E3-81BD-F837-6FB9D0B3CBA9}"/>
              </a:ext>
            </a:extLst>
          </p:cNvPr>
          <p:cNvSpPr txBox="1"/>
          <p:nvPr/>
        </p:nvSpPr>
        <p:spPr>
          <a:xfrm>
            <a:off x="476577" y="4887497"/>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Submit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880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5E6E-06D2-8424-FCB4-84733B30C9F8}"/>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AFFE3663-5E17-7B55-2853-0A8A57044921}"/>
              </a:ext>
            </a:extLst>
          </p:cNvPr>
          <p:cNvGraphicFramePr>
            <a:graphicFrameLocks noChangeAspect="1"/>
          </p:cNvGraphicFramePr>
          <p:nvPr>
            <p:extLst>
              <p:ext uri="{D42A27DB-BD31-4B8C-83A1-F6EECF244321}">
                <p14:modId xmlns:p14="http://schemas.microsoft.com/office/powerpoint/2010/main" val="1037562777"/>
              </p:ext>
            </p:extLst>
          </p:nvPr>
        </p:nvGraphicFramePr>
        <p:xfrm>
          <a:off x="1254125" y="349250"/>
          <a:ext cx="8058150" cy="5705475"/>
        </p:xfrm>
        <a:graphic>
          <a:graphicData uri="http://schemas.openxmlformats.org/presentationml/2006/ole">
            <mc:AlternateContent xmlns:mc="http://schemas.openxmlformats.org/markup-compatibility/2006">
              <mc:Choice xmlns:v="urn:schemas-microsoft-com:vml" Requires="v">
                <p:oleObj name="PDF" r:id="rId2" imgW="0" imgH="360" progId="FoxitPhantomPDF.Document">
                  <p:embed/>
                </p:oleObj>
              </mc:Choice>
              <mc:Fallback>
                <p:oleObj name="PDF" r:id="rId2" imgW="0" imgH="360" progId="FoxitPhantomPDF.Document">
                  <p:embed/>
                  <p:pic>
                    <p:nvPicPr>
                      <p:cNvPr id="0" name=""/>
                      <p:cNvPicPr/>
                      <p:nvPr/>
                    </p:nvPicPr>
                    <p:blipFill>
                      <a:blip r:embed="rId3"/>
                      <a:stretch>
                        <a:fillRect/>
                      </a:stretch>
                    </p:blipFill>
                    <p:spPr>
                      <a:xfrm>
                        <a:off x="1254125" y="349250"/>
                        <a:ext cx="8058150" cy="5705475"/>
                      </a:xfrm>
                      <a:prstGeom prst="rect">
                        <a:avLst/>
                      </a:prstGeom>
                    </p:spPr>
                  </p:pic>
                </p:oleObj>
              </mc:Fallback>
            </mc:AlternateContent>
          </a:graphicData>
        </a:graphic>
      </p:graphicFrame>
    </p:spTree>
    <p:extLst>
      <p:ext uri="{BB962C8B-B14F-4D97-AF65-F5344CB8AC3E}">
        <p14:creationId xmlns:p14="http://schemas.microsoft.com/office/powerpoint/2010/main" val="2495192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51D89-5122-6A71-675B-3FE6A862617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1037" b="98829" l="24283" r="98375">
                        <a14:foregroundMark x1="36329" y1="15719" x2="35851" y2="53512"/>
                        <a14:foregroundMark x1="35851" y1="53512" x2="74092" y2="78930"/>
                        <a14:foregroundMark x1="74092" y1="78930" x2="69312" y2="69398"/>
                        <a14:foregroundMark x1="69312" y1="69398" x2="80497" y2="45819"/>
                        <a14:foregroundMark x1="80497" y1="45819" x2="58126" y2="43980"/>
                        <a14:foregroundMark x1="58126" y1="43980" x2="57075" y2="25418"/>
                        <a14:foregroundMark x1="57075" y1="25418" x2="60229" y2="11204"/>
                        <a14:foregroundMark x1="60229" y1="11204" x2="34895" y2="22241"/>
                        <a14:foregroundMark x1="34895" y1="22241" x2="32027" y2="49164"/>
                        <a14:foregroundMark x1="32027" y1="49164" x2="34512" y2="68562"/>
                        <a14:foregroundMark x1="34512" y1="68562" x2="32505" y2="81104"/>
                        <a14:foregroundMark x1="32505" y1="81104" x2="27725" y2="74247"/>
                        <a14:foregroundMark x1="27725" y1="74247" x2="25621" y2="66221"/>
                        <a14:foregroundMark x1="25621" y1="66221" x2="52486" y2="90468"/>
                        <a14:foregroundMark x1="52486" y1="90468" x2="64914" y2="83110"/>
                        <a14:foregroundMark x1="64914" y1="83110" x2="82600" y2="86622"/>
                        <a14:foregroundMark x1="82600" y1="86622" x2="91013" y2="79264"/>
                        <a14:foregroundMark x1="91013" y1="79264" x2="84130" y2="63712"/>
                        <a14:foregroundMark x1="84130" y1="63712" x2="68069" y2="55351"/>
                        <a14:foregroundMark x1="68069" y1="55351" x2="46558" y2="53679"/>
                        <a14:foregroundMark x1="46558" y1="53679" x2="52964" y2="86622"/>
                        <a14:foregroundMark x1="52964" y1="86622" x2="44742" y2="77926"/>
                        <a14:foregroundMark x1="44742" y1="77926" x2="49713" y2="82107"/>
                        <a14:foregroundMark x1="49713" y1="82107" x2="45793" y2="91304"/>
                        <a14:foregroundMark x1="45793" y1="91304" x2="57744" y2="39130"/>
                        <a14:foregroundMark x1="57744" y1="39130" x2="54780" y2="14214"/>
                        <a14:foregroundMark x1="54780" y1="14214" x2="44742" y2="17224"/>
                        <a14:foregroundMark x1="44742" y1="17224" x2="68069" y2="29766"/>
                        <a14:foregroundMark x1="85946" y1="48161" x2="98088" y2="85452"/>
                        <a14:foregroundMark x1="95507" y1="56187" x2="95507" y2="94649"/>
                        <a14:foregroundMark x1="97228" y1="91806" x2="43021" y2="91639"/>
                        <a14:foregroundMark x1="28585" y1="44649" x2="29924" y2="89298"/>
                        <a14:foregroundMark x1="28107" y1="25084" x2="30210" y2="55184"/>
                        <a14:foregroundMark x1="36807" y1="97826" x2="67400" y2="94816"/>
                        <a14:foregroundMark x1="44646" y1="34783" x2="83652" y2="31940"/>
                        <a14:foregroundMark x1="85755" y1="17391" x2="67878" y2="21906"/>
                        <a14:foregroundMark x1="88432" y1="16890" x2="88528" y2="28094"/>
                        <a14:foregroundMark x1="87859" y1="13712" x2="32696" y2="11873"/>
                        <a14:foregroundMark x1="25717" y1="14214" x2="24665" y2="64047"/>
                        <a14:foregroundMark x1="54685" y1="40301" x2="43021" y2="57023"/>
                        <a14:foregroundMark x1="34990" y1="73411" x2="36329" y2="94649"/>
                        <a14:foregroundMark x1="24283" y1="71070" x2="27055" y2="88462"/>
                        <a14:foregroundMark x1="28298" y1="83779" x2="28967" y2="94314"/>
                        <a14:foregroundMark x1="93499" y1="69565" x2="81836" y2="80602"/>
                        <a14:foregroundMark x1="94646" y1="46823" x2="97992" y2="73913"/>
                        <a14:foregroundMark x1="98470" y1="90301" x2="84799" y2="98328"/>
                        <a14:foregroundMark x1="84799" y1="98328" x2="82887" y2="97324"/>
                        <a14:foregroundMark x1="59178" y1="42140" x2="93212" y2="44147"/>
                        <a14:foregroundMark x1="93212" y1="44147" x2="98375" y2="43311"/>
                        <a14:foregroundMark x1="98375" y1="43311" x2="98375" y2="43311"/>
                        <a14:foregroundMark x1="50574" y1="41806" x2="39771" y2="53512"/>
                        <a14:foregroundMark x1="90153" y1="15050" x2="90153" y2="35786"/>
                        <a14:foregroundMark x1="69598" y1="14214" x2="63002" y2="24247"/>
                        <a14:foregroundMark x1="25526" y1="11538" x2="26195" y2="18562"/>
                        <a14:foregroundMark x1="25239" y1="12542" x2="26960" y2="20903"/>
                        <a14:foregroundMark x1="24474" y1="11037" x2="30019" y2="16388"/>
                        <a14:foregroundMark x1="40344" y1="24415" x2="90398" y2="28123"/>
                        <a14:foregroundMark x1="72467" y1="54181" x2="60134" y2="81438"/>
                        <a14:foregroundMark x1="74857" y1="38127" x2="58413" y2="81605"/>
                        <a14:foregroundMark x1="67495" y1="53177" x2="54015" y2="98829"/>
                        <a14:backgroundMark x1="96654" y1="15719" x2="97897" y2="35117"/>
                        <a14:backgroundMark x1="92065" y1="26254" x2="91969" y2="30769"/>
                      </a14:backgroundRemoval>
                    </a14:imgEffect>
                  </a14:imgLayer>
                </a14:imgProps>
              </a:ext>
            </a:extLst>
          </a:blip>
          <a:srcRect l="24191" t="10039"/>
          <a:stretch/>
        </p:blipFill>
        <p:spPr>
          <a:xfrm>
            <a:off x="6778601" y="3360179"/>
            <a:ext cx="5080024" cy="344642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164691D-99F6-2A1E-B6B5-226B1F05000D}"/>
              </a:ext>
            </a:extLst>
          </p:cNvPr>
          <p:cNvSpPr txBox="1"/>
          <p:nvPr/>
        </p:nvSpPr>
        <p:spPr>
          <a:xfrm>
            <a:off x="69980" y="936397"/>
            <a:ext cx="6125546"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Reports →  Request → </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Financial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Standald</a:t>
            </a:r>
          </a:p>
        </p:txBody>
      </p:sp>
      <p:sp>
        <p:nvSpPr>
          <p:cNvPr id="5" name="TextBox 4">
            <a:extLst>
              <a:ext uri="{FF2B5EF4-FFF2-40B4-BE49-F238E27FC236}">
                <a16:creationId xmlns:a16="http://schemas.microsoft.com/office/drawing/2014/main" id="{721469BA-9C97-23DE-CEBF-7705AA2E403D}"/>
              </a:ext>
            </a:extLst>
          </p:cNvPr>
          <p:cNvSpPr txBox="1"/>
          <p:nvPr/>
        </p:nvSpPr>
        <p:spPr>
          <a:xfrm>
            <a:off x="476578" y="2993194"/>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Select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Request Name</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A2350C5-886A-34A6-8D3C-A41F8143C6F2}"/>
              </a:ext>
            </a:extLst>
          </p:cNvPr>
          <p:cNvSpPr txBox="1"/>
          <p:nvPr/>
        </p:nvSpPr>
        <p:spPr>
          <a:xfrm>
            <a:off x="476578" y="3821869"/>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Enter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Parameters</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DDE7D22-340A-D49B-5751-86D87A2AA24A}"/>
              </a:ext>
            </a:extLst>
          </p:cNvPr>
          <p:cNvSpPr txBox="1"/>
          <p:nvPr/>
        </p:nvSpPr>
        <p:spPr>
          <a:xfrm>
            <a:off x="476577" y="4887497"/>
            <a:ext cx="334683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a:t>
            </a:r>
            <a:r>
              <a:rPr lang="en-US" b="1" dirty="0">
                <a:solidFill>
                  <a:srgbClr val="0000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Submit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DA89626B-AB58-08F8-BDC1-A4547D614CE5}"/>
              </a:ext>
            </a:extLst>
          </p:cNvPr>
          <p:cNvPicPr>
            <a:picLocks noChangeAspect="1"/>
          </p:cNvPicPr>
          <p:nvPr/>
        </p:nvPicPr>
        <p:blipFill>
          <a:blip r:embed="rId4">
            <a:extLst>
              <a:ext uri="{28A0092B-C50C-407E-A947-70E740481C1C}">
                <a14:useLocalDpi xmlns:a14="http://schemas.microsoft.com/office/drawing/2010/main" val="0"/>
              </a:ext>
            </a:extLst>
          </a:blip>
          <a:srcRect t="2014" b="-1"/>
          <a:stretch/>
        </p:blipFill>
        <p:spPr>
          <a:xfrm>
            <a:off x="7209228" y="0"/>
            <a:ext cx="3990960" cy="3177778"/>
          </a:xfrm>
          <a:prstGeom prst="rect">
            <a:avLst/>
          </a:prstGeom>
        </p:spPr>
      </p:pic>
      <p:sp>
        <p:nvSpPr>
          <p:cNvPr id="10" name="TextBox 9">
            <a:extLst>
              <a:ext uri="{FF2B5EF4-FFF2-40B4-BE49-F238E27FC236}">
                <a16:creationId xmlns:a16="http://schemas.microsoft.com/office/drawing/2014/main" id="{242CAD52-21C7-E598-FB3F-D338A7A075BF}"/>
              </a:ext>
            </a:extLst>
          </p:cNvPr>
          <p:cNvSpPr txBox="1"/>
          <p:nvPr/>
        </p:nvSpPr>
        <p:spPr>
          <a:xfrm>
            <a:off x="0" y="-64615"/>
            <a:ext cx="6129336" cy="477054"/>
          </a:xfrm>
          <a:prstGeom prst="rect">
            <a:avLst/>
          </a:prstGeom>
          <a:noFill/>
        </p:spPr>
        <p:txBody>
          <a:bodyPr wrap="square">
            <a:spAutoFit/>
          </a:bodyPr>
          <a:lstStyle>
            <a:defPPr>
              <a:defRPr lang="en-US"/>
            </a:defPPr>
            <a:lvl1pPr>
              <a:defRPr sz="2500" b="1">
                <a:solidFill>
                  <a:srgbClr val="262262"/>
                </a:solidFill>
                <a:effectLst>
                  <a:outerShdw blurRad="38100" dist="38100" dir="2700000" algn="tl">
                    <a:srgbClr val="000000">
                      <a:alpha val="43137"/>
                    </a:srgbClr>
                  </a:outerShdw>
                </a:effectLst>
                <a:latin typeface="Playfair Display Bold" pitchFamily="34" charset="0"/>
              </a:defRPr>
            </a:lvl1pPr>
          </a:lstStyle>
          <a:p>
            <a:r>
              <a:rPr lang="en-US" dirty="0"/>
              <a:t>B: </a:t>
            </a:r>
            <a:r>
              <a:rPr lang="ar-EG" dirty="0"/>
              <a:t>Trial Balance</a:t>
            </a:r>
          </a:p>
        </p:txBody>
      </p:sp>
    </p:spTree>
    <p:extLst>
      <p:ext uri="{BB962C8B-B14F-4D97-AF65-F5344CB8AC3E}">
        <p14:creationId xmlns:p14="http://schemas.microsoft.com/office/powerpoint/2010/main" val="2489410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EG"/>
            </a:p>
          </p:txBody>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4218C6-20FE-789C-D94C-0C0625819680}"/>
              </a:ext>
            </a:extLst>
          </p:cNvPr>
          <p:cNvPicPr>
            <a:picLocks noChangeAspect="1"/>
          </p:cNvPicPr>
          <p:nvPr/>
        </p:nvPicPr>
        <p:blipFill>
          <a:blip r:embed="rId2"/>
          <a:srcRect t="3822" r="1" b="1"/>
          <a:stretch/>
        </p:blipFill>
        <p:spPr>
          <a:xfrm>
            <a:off x="568452" y="571500"/>
            <a:ext cx="11055096" cy="5715000"/>
          </a:xfrm>
          <a:prstGeom prst="rect">
            <a:avLst/>
          </a:prstGeom>
        </p:spPr>
      </p:pic>
    </p:spTree>
    <p:extLst>
      <p:ext uri="{BB962C8B-B14F-4D97-AF65-F5344CB8AC3E}">
        <p14:creationId xmlns:p14="http://schemas.microsoft.com/office/powerpoint/2010/main" val="1946893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E7F48-D9F6-04CF-50DE-052A35AC4E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9A8F9C-C71F-50D6-27D7-6CE88DB90AAA}"/>
              </a:ext>
            </a:extLst>
          </p:cNvPr>
          <p:cNvSpPr txBox="1"/>
          <p:nvPr/>
        </p:nvSpPr>
        <p:spPr>
          <a:xfrm>
            <a:off x="908179" y="3013501"/>
            <a:ext cx="10375641" cy="830997"/>
          </a:xfrm>
          <a:prstGeom prst="rect">
            <a:avLst/>
          </a:prstGeom>
          <a:noFill/>
        </p:spPr>
        <p:txBody>
          <a:bodyPr wrap="square">
            <a:spAutoFit/>
          </a:bodyPr>
          <a:lstStyle/>
          <a:p>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rPr>
              <a:t>Financial Statement Generator (FSG) </a:t>
            </a:r>
            <a:endParaRPr lang="ar-EG"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ea typeface="+mj-ea"/>
              <a:cs typeface="+mj-cs"/>
            </a:endParaRPr>
          </a:p>
        </p:txBody>
      </p:sp>
    </p:spTree>
    <p:extLst>
      <p:ext uri="{BB962C8B-B14F-4D97-AF65-F5344CB8AC3E}">
        <p14:creationId xmlns:p14="http://schemas.microsoft.com/office/powerpoint/2010/main" val="3831638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64749-2E96-B13C-A369-83FB52E399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F264A0-A955-ACE0-8980-3A4689828DB2}"/>
              </a:ext>
            </a:extLst>
          </p:cNvPr>
          <p:cNvPicPr>
            <a:picLocks noChangeAspect="1"/>
          </p:cNvPicPr>
          <p:nvPr/>
        </p:nvPicPr>
        <p:blipFill>
          <a:blip r:embed="rId2"/>
          <a:srcRect l="4808" t="12222" r="65168" b="45139"/>
          <a:stretch/>
        </p:blipFill>
        <p:spPr>
          <a:xfrm>
            <a:off x="7209604" y="295275"/>
            <a:ext cx="4003107" cy="3200400"/>
          </a:xfrm>
          <a:prstGeom prst="rect">
            <a:avLst/>
          </a:prstGeom>
        </p:spPr>
      </p:pic>
      <p:pic>
        <p:nvPicPr>
          <p:cNvPr id="5" name="Picture 4">
            <a:extLst>
              <a:ext uri="{FF2B5EF4-FFF2-40B4-BE49-F238E27FC236}">
                <a16:creationId xmlns:a16="http://schemas.microsoft.com/office/drawing/2014/main" id="{B2079544-D787-E5D8-849A-FB1962429AEB}"/>
              </a:ext>
            </a:extLst>
          </p:cNvPr>
          <p:cNvPicPr>
            <a:picLocks noChangeAspect="1"/>
          </p:cNvPicPr>
          <p:nvPr/>
        </p:nvPicPr>
        <p:blipFill>
          <a:blip r:embed="rId2"/>
          <a:srcRect l="37177" t="21945" r="26308" b="53472"/>
          <a:stretch/>
        </p:blipFill>
        <p:spPr>
          <a:xfrm>
            <a:off x="6497017" y="4095750"/>
            <a:ext cx="5428283" cy="2057400"/>
          </a:xfrm>
          <a:prstGeom prst="rect">
            <a:avLst/>
          </a:prstGeom>
        </p:spPr>
      </p:pic>
      <p:sp>
        <p:nvSpPr>
          <p:cNvPr id="7" name="TextBox 6">
            <a:extLst>
              <a:ext uri="{FF2B5EF4-FFF2-40B4-BE49-F238E27FC236}">
                <a16:creationId xmlns:a16="http://schemas.microsoft.com/office/drawing/2014/main" id="{C6298E0B-3E94-4B84-0E8A-8C7B92CF48B3}"/>
              </a:ext>
            </a:extLst>
          </p:cNvPr>
          <p:cNvSpPr txBox="1"/>
          <p:nvPr/>
        </p:nvSpPr>
        <p:spPr>
          <a:xfrm>
            <a:off x="229628" y="848796"/>
            <a:ext cx="4271962"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Define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Row Set</a:t>
            </a:r>
          </a:p>
        </p:txBody>
      </p:sp>
      <p:sp>
        <p:nvSpPr>
          <p:cNvPr id="9" name="TextBox 8">
            <a:extLst>
              <a:ext uri="{FF2B5EF4-FFF2-40B4-BE49-F238E27FC236}">
                <a16:creationId xmlns:a16="http://schemas.microsoft.com/office/drawing/2014/main" id="{3C12B7A4-4A7D-1E0D-297C-679134B9E495}"/>
              </a:ext>
            </a:extLst>
          </p:cNvPr>
          <p:cNvSpPr txBox="1"/>
          <p:nvPr/>
        </p:nvSpPr>
        <p:spPr>
          <a:xfrm>
            <a:off x="0" y="0"/>
            <a:ext cx="610552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A: </a:t>
            </a:r>
            <a:r>
              <a:rPr lang="ar-EG" sz="2500" b="1" dirty="0">
                <a:solidFill>
                  <a:srgbClr val="262262"/>
                </a:solidFill>
                <a:effectLst>
                  <a:outerShdw blurRad="38100" dist="38100" dir="2700000" algn="tl">
                    <a:srgbClr val="000000">
                      <a:alpha val="43137"/>
                    </a:srgbClr>
                  </a:outerShdw>
                </a:effectLst>
                <a:latin typeface="Playfair Display Bold" pitchFamily="34" charset="0"/>
              </a:rPr>
              <a:t>define a row set:</a:t>
            </a:r>
          </a:p>
        </p:txBody>
      </p:sp>
      <p:sp>
        <p:nvSpPr>
          <p:cNvPr id="11" name="TextBox 10">
            <a:extLst>
              <a:ext uri="{FF2B5EF4-FFF2-40B4-BE49-F238E27FC236}">
                <a16:creationId xmlns:a16="http://schemas.microsoft.com/office/drawing/2014/main" id="{D42E213C-5D19-B373-0901-32B238A5A96C}"/>
              </a:ext>
            </a:extLst>
          </p:cNvPr>
          <p:cNvSpPr txBox="1"/>
          <p:nvPr/>
        </p:nvSpPr>
        <p:spPr>
          <a:xfrm>
            <a:off x="229628" y="4095750"/>
            <a:ext cx="4971022" cy="369332"/>
          </a:xfrm>
          <a:prstGeom prst="rect">
            <a:avLst/>
          </a:prstGeom>
          <a:noFill/>
        </p:spPr>
        <p:txBody>
          <a:bodyPr wrap="square">
            <a:spAutoFit/>
          </a:bodyPr>
          <a:lstStyle/>
          <a:p>
            <a:r>
              <a:rPr lang="ar-EG" dirty="0">
                <a:latin typeface="Times New Roman" panose="02020603050405020304" pitchFamily="18" charset="0"/>
                <a:cs typeface="Times New Roman" panose="02020603050405020304" pitchFamily="18" charset="0"/>
              </a:rPr>
              <a:t> Enter a </a:t>
            </a:r>
            <a:r>
              <a:rPr lang="ar-EG" b="1" dirty="0">
                <a:solidFill>
                  <a:srgbClr val="000066"/>
                </a:solidFill>
                <a:highlight>
                  <a:srgbClr val="C0C0C0"/>
                </a:highlight>
                <a:latin typeface="Times New Roman" panose="02020603050405020304" pitchFamily="18" charset="0"/>
                <a:cs typeface="Times New Roman" panose="02020603050405020304" pitchFamily="18" charset="0"/>
              </a:rPr>
              <a:t>Name</a:t>
            </a:r>
            <a:r>
              <a:rPr lang="ar-EG" dirty="0">
                <a:latin typeface="Times New Roman" panose="02020603050405020304" pitchFamily="18" charset="0"/>
                <a:cs typeface="Times New Roman" panose="02020603050405020304" pitchFamily="18" charset="0"/>
              </a:rPr>
              <a:t> and Description for the row set.</a:t>
            </a:r>
          </a:p>
        </p:txBody>
      </p:sp>
      <p:sp>
        <p:nvSpPr>
          <p:cNvPr id="12" name="TextBox 11">
            <a:extLst>
              <a:ext uri="{FF2B5EF4-FFF2-40B4-BE49-F238E27FC236}">
                <a16:creationId xmlns:a16="http://schemas.microsoft.com/office/drawing/2014/main" id="{2282801F-BC11-0487-4E27-D55CB87A5E31}"/>
              </a:ext>
            </a:extLst>
          </p:cNvPr>
          <p:cNvSpPr txBox="1"/>
          <p:nvPr/>
        </p:nvSpPr>
        <p:spPr>
          <a:xfrm>
            <a:off x="229628" y="5240893"/>
            <a:ext cx="2352579"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Choose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Define Rows</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106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F713C-7DA4-6BD4-0ED3-AA89C0F79323}"/>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79E21AB-CEF5-98A6-16D4-F848A1103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848" y="1542302"/>
            <a:ext cx="5877638" cy="3960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20028DB-A456-018F-6237-76AF35C5A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1542302"/>
            <a:ext cx="5897210" cy="3960000"/>
          </a:xfrm>
          <a:prstGeom prst="rect">
            <a:avLst/>
          </a:prstGeom>
        </p:spPr>
      </p:pic>
      <p:sp>
        <p:nvSpPr>
          <p:cNvPr id="6" name="Rectangle: Rounded Corners 5">
            <a:extLst>
              <a:ext uri="{FF2B5EF4-FFF2-40B4-BE49-F238E27FC236}">
                <a16:creationId xmlns:a16="http://schemas.microsoft.com/office/drawing/2014/main" id="{74421A7F-7BBF-969C-EE6E-938FB8EA69E2}"/>
              </a:ext>
            </a:extLst>
          </p:cNvPr>
          <p:cNvSpPr/>
          <p:nvPr/>
        </p:nvSpPr>
        <p:spPr>
          <a:xfrm>
            <a:off x="276014" y="1833153"/>
            <a:ext cx="5219911" cy="290592"/>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Rounded Corners 7">
            <a:extLst>
              <a:ext uri="{FF2B5EF4-FFF2-40B4-BE49-F238E27FC236}">
                <a16:creationId xmlns:a16="http://schemas.microsoft.com/office/drawing/2014/main" id="{40408A90-3988-82D7-ADD2-8E6CFC429B6D}"/>
              </a:ext>
            </a:extLst>
          </p:cNvPr>
          <p:cNvSpPr/>
          <p:nvPr/>
        </p:nvSpPr>
        <p:spPr>
          <a:xfrm>
            <a:off x="6448088" y="1833153"/>
            <a:ext cx="5219911" cy="290592"/>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Oval 8">
            <a:extLst>
              <a:ext uri="{FF2B5EF4-FFF2-40B4-BE49-F238E27FC236}">
                <a16:creationId xmlns:a16="http://schemas.microsoft.com/office/drawing/2014/main" id="{989FFCAE-D30A-C9BB-1388-1D3C51764207}"/>
              </a:ext>
            </a:extLst>
          </p:cNvPr>
          <p:cNvSpPr/>
          <p:nvPr/>
        </p:nvSpPr>
        <p:spPr>
          <a:xfrm>
            <a:off x="95249" y="2269235"/>
            <a:ext cx="742951" cy="4783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solidFill>
                <a:srgbClr val="262262"/>
              </a:solidFill>
            </a:endParaRPr>
          </a:p>
        </p:txBody>
      </p:sp>
      <p:grpSp>
        <p:nvGrpSpPr>
          <p:cNvPr id="11" name="Group 10">
            <a:extLst>
              <a:ext uri="{FF2B5EF4-FFF2-40B4-BE49-F238E27FC236}">
                <a16:creationId xmlns:a16="http://schemas.microsoft.com/office/drawing/2014/main" id="{24D69451-9159-BC73-6B67-71D0A073D2ED}"/>
              </a:ext>
            </a:extLst>
          </p:cNvPr>
          <p:cNvGrpSpPr/>
          <p:nvPr/>
        </p:nvGrpSpPr>
        <p:grpSpPr>
          <a:xfrm>
            <a:off x="1522134" y="369784"/>
            <a:ext cx="3043442" cy="584775"/>
            <a:chOff x="809893" y="67259"/>
            <a:chExt cx="3134415" cy="652733"/>
          </a:xfrm>
        </p:grpSpPr>
        <p:sp>
          <p:nvSpPr>
            <p:cNvPr id="27" name="Rectangle: Rounded Corners 26">
              <a:extLst>
                <a:ext uri="{FF2B5EF4-FFF2-40B4-BE49-F238E27FC236}">
                  <a16:creationId xmlns:a16="http://schemas.microsoft.com/office/drawing/2014/main" id="{ED22933B-013E-744C-D884-A057A3001A48}"/>
                </a:ext>
              </a:extLst>
            </p:cNvPr>
            <p:cNvSpPr/>
            <p:nvPr/>
          </p:nvSpPr>
          <p:spPr>
            <a:xfrm>
              <a:off x="809893" y="15744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28" name="Rectangle 27">
              <a:extLst>
                <a:ext uri="{FF2B5EF4-FFF2-40B4-BE49-F238E27FC236}">
                  <a16:creationId xmlns:a16="http://schemas.microsoft.com/office/drawing/2014/main" id="{11843023-5EC9-583E-2843-C613720F4B00}"/>
                </a:ext>
              </a:extLst>
            </p:cNvPr>
            <p:cNvSpPr/>
            <p:nvPr/>
          </p:nvSpPr>
          <p:spPr>
            <a:xfrm>
              <a:off x="928662" y="67259"/>
              <a:ext cx="2789454" cy="652733"/>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Title</a:t>
              </a:r>
            </a:p>
          </p:txBody>
        </p:sp>
      </p:grpSp>
      <p:grpSp>
        <p:nvGrpSpPr>
          <p:cNvPr id="29" name="Group 28">
            <a:extLst>
              <a:ext uri="{FF2B5EF4-FFF2-40B4-BE49-F238E27FC236}">
                <a16:creationId xmlns:a16="http://schemas.microsoft.com/office/drawing/2014/main" id="{F98CAF4A-7AD2-C714-8C67-72BACA3B93D1}"/>
              </a:ext>
            </a:extLst>
          </p:cNvPr>
          <p:cNvGrpSpPr/>
          <p:nvPr/>
        </p:nvGrpSpPr>
        <p:grpSpPr>
          <a:xfrm>
            <a:off x="7645946" y="342133"/>
            <a:ext cx="3043442" cy="584775"/>
            <a:chOff x="809893" y="67259"/>
            <a:chExt cx="3134415" cy="652733"/>
          </a:xfrm>
        </p:grpSpPr>
        <p:sp>
          <p:nvSpPr>
            <p:cNvPr id="30" name="Rectangle: Rounded Corners 29">
              <a:extLst>
                <a:ext uri="{FF2B5EF4-FFF2-40B4-BE49-F238E27FC236}">
                  <a16:creationId xmlns:a16="http://schemas.microsoft.com/office/drawing/2014/main" id="{15078C3A-DAC8-03CD-C7E1-6A43C1990840}"/>
                </a:ext>
              </a:extLst>
            </p:cNvPr>
            <p:cNvSpPr/>
            <p:nvPr/>
          </p:nvSpPr>
          <p:spPr>
            <a:xfrm>
              <a:off x="809893" y="15744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31" name="Rectangle 30">
              <a:extLst>
                <a:ext uri="{FF2B5EF4-FFF2-40B4-BE49-F238E27FC236}">
                  <a16:creationId xmlns:a16="http://schemas.microsoft.com/office/drawing/2014/main" id="{B65C6606-730B-D4A2-6F99-F376C3B7A7EB}"/>
                </a:ext>
              </a:extLst>
            </p:cNvPr>
            <p:cNvSpPr/>
            <p:nvPr/>
          </p:nvSpPr>
          <p:spPr>
            <a:xfrm>
              <a:off x="928662" y="67259"/>
              <a:ext cx="2789454" cy="652733"/>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Assets</a:t>
              </a:r>
            </a:p>
          </p:txBody>
        </p:sp>
      </p:grpSp>
    </p:spTree>
    <p:extLst>
      <p:ext uri="{BB962C8B-B14F-4D97-AF65-F5344CB8AC3E}">
        <p14:creationId xmlns:p14="http://schemas.microsoft.com/office/powerpoint/2010/main" val="1775259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5297-6E1F-B0A8-0005-C7040CC5341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579DD5E-23D9-A5FB-C6E3-89C37E880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5" y="4981574"/>
            <a:ext cx="5739405" cy="1634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F40B802-5713-C391-2401-84830375E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4244"/>
            <a:ext cx="5876455" cy="3961743"/>
          </a:xfrm>
          <a:prstGeom prst="rect">
            <a:avLst/>
          </a:prstGeom>
        </p:spPr>
      </p:pic>
      <p:sp>
        <p:nvSpPr>
          <p:cNvPr id="6" name="Rectangle: Rounded Corners 5">
            <a:extLst>
              <a:ext uri="{FF2B5EF4-FFF2-40B4-BE49-F238E27FC236}">
                <a16:creationId xmlns:a16="http://schemas.microsoft.com/office/drawing/2014/main" id="{F27301E6-12DB-E04E-E160-DE1C8B0EE4F4}"/>
              </a:ext>
            </a:extLst>
          </p:cNvPr>
          <p:cNvSpPr/>
          <p:nvPr/>
        </p:nvSpPr>
        <p:spPr>
          <a:xfrm>
            <a:off x="527111" y="1085850"/>
            <a:ext cx="4825940" cy="2907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Rounded Corners 6">
            <a:extLst>
              <a:ext uri="{FF2B5EF4-FFF2-40B4-BE49-F238E27FC236}">
                <a16:creationId xmlns:a16="http://schemas.microsoft.com/office/drawing/2014/main" id="{34BB1F38-1412-4170-3568-0F75883B82A3}"/>
              </a:ext>
            </a:extLst>
          </p:cNvPr>
          <p:cNvSpPr/>
          <p:nvPr/>
        </p:nvSpPr>
        <p:spPr>
          <a:xfrm>
            <a:off x="155636" y="5624543"/>
            <a:ext cx="4267766" cy="2907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1" name="Picture 10">
            <a:extLst>
              <a:ext uri="{FF2B5EF4-FFF2-40B4-BE49-F238E27FC236}">
                <a16:creationId xmlns:a16="http://schemas.microsoft.com/office/drawing/2014/main" id="{F1834630-E03F-B060-30BA-2024904DC4F0}"/>
              </a:ext>
            </a:extLst>
          </p:cNvPr>
          <p:cNvPicPr>
            <a:picLocks noChangeAspect="1"/>
          </p:cNvPicPr>
          <p:nvPr/>
        </p:nvPicPr>
        <p:blipFill>
          <a:blip r:embed="rId4"/>
          <a:stretch>
            <a:fillRect/>
          </a:stretch>
        </p:blipFill>
        <p:spPr>
          <a:xfrm>
            <a:off x="6302360" y="814245"/>
            <a:ext cx="5865829" cy="3939040"/>
          </a:xfrm>
          <a:prstGeom prst="rect">
            <a:avLst/>
          </a:prstGeom>
        </p:spPr>
      </p:pic>
      <p:pic>
        <p:nvPicPr>
          <p:cNvPr id="13" name="Picture 12">
            <a:extLst>
              <a:ext uri="{FF2B5EF4-FFF2-40B4-BE49-F238E27FC236}">
                <a16:creationId xmlns:a16="http://schemas.microsoft.com/office/drawing/2014/main" id="{25BD66D2-0062-5810-0045-E4CE0422B13D}"/>
              </a:ext>
            </a:extLst>
          </p:cNvPr>
          <p:cNvPicPr>
            <a:picLocks noChangeAspect="1"/>
          </p:cNvPicPr>
          <p:nvPr/>
        </p:nvPicPr>
        <p:blipFill>
          <a:blip r:embed="rId5"/>
          <a:stretch>
            <a:fillRect/>
          </a:stretch>
        </p:blipFill>
        <p:spPr>
          <a:xfrm>
            <a:off x="6384541" y="4981812"/>
            <a:ext cx="5701466" cy="1625750"/>
          </a:xfrm>
          <a:prstGeom prst="rect">
            <a:avLst/>
          </a:prstGeom>
        </p:spPr>
      </p:pic>
      <p:sp>
        <p:nvSpPr>
          <p:cNvPr id="14" name="Rectangle: Rounded Corners 13">
            <a:extLst>
              <a:ext uri="{FF2B5EF4-FFF2-40B4-BE49-F238E27FC236}">
                <a16:creationId xmlns:a16="http://schemas.microsoft.com/office/drawing/2014/main" id="{2ED81025-907D-A96C-D60E-E5FC80B551A5}"/>
              </a:ext>
            </a:extLst>
          </p:cNvPr>
          <p:cNvSpPr/>
          <p:nvPr/>
        </p:nvSpPr>
        <p:spPr>
          <a:xfrm>
            <a:off x="6384104" y="5624543"/>
            <a:ext cx="4267766" cy="2907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2" name="Rectangle: Rounded Corners 21">
            <a:extLst>
              <a:ext uri="{FF2B5EF4-FFF2-40B4-BE49-F238E27FC236}">
                <a16:creationId xmlns:a16="http://schemas.microsoft.com/office/drawing/2014/main" id="{C4D5F23A-905C-9FAE-D8A6-C775DE391744}"/>
              </a:ext>
            </a:extLst>
          </p:cNvPr>
          <p:cNvSpPr/>
          <p:nvPr/>
        </p:nvSpPr>
        <p:spPr>
          <a:xfrm>
            <a:off x="6762752" y="1085850"/>
            <a:ext cx="4902140" cy="2907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8" name="Rectangle: Rounded Corners 27">
            <a:extLst>
              <a:ext uri="{FF2B5EF4-FFF2-40B4-BE49-F238E27FC236}">
                <a16:creationId xmlns:a16="http://schemas.microsoft.com/office/drawing/2014/main" id="{BD24E6BA-7BB2-95AD-C64E-887097C29DE9}"/>
              </a:ext>
            </a:extLst>
          </p:cNvPr>
          <p:cNvSpPr/>
          <p:nvPr/>
        </p:nvSpPr>
        <p:spPr>
          <a:xfrm>
            <a:off x="2886075" y="2257424"/>
            <a:ext cx="2847975" cy="1600201"/>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Arrow: Up 28">
            <a:extLst>
              <a:ext uri="{FF2B5EF4-FFF2-40B4-BE49-F238E27FC236}">
                <a16:creationId xmlns:a16="http://schemas.microsoft.com/office/drawing/2014/main" id="{6F911BC2-87D2-930D-3618-BEEE423B8812}"/>
              </a:ext>
            </a:extLst>
          </p:cNvPr>
          <p:cNvSpPr/>
          <p:nvPr/>
        </p:nvSpPr>
        <p:spPr>
          <a:xfrm rot="10800000">
            <a:off x="1390651" y="4589735"/>
            <a:ext cx="400050" cy="457201"/>
          </a:xfrm>
          <a:prstGeom prst="up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ar-EG" dirty="0"/>
          </a:p>
        </p:txBody>
      </p:sp>
      <p:sp>
        <p:nvSpPr>
          <p:cNvPr id="30" name="Arrow: Up 29">
            <a:extLst>
              <a:ext uri="{FF2B5EF4-FFF2-40B4-BE49-F238E27FC236}">
                <a16:creationId xmlns:a16="http://schemas.microsoft.com/office/drawing/2014/main" id="{57DF12A8-8A2D-7A8F-41CD-BA30775F76ED}"/>
              </a:ext>
            </a:extLst>
          </p:cNvPr>
          <p:cNvSpPr/>
          <p:nvPr/>
        </p:nvSpPr>
        <p:spPr>
          <a:xfrm rot="10800000">
            <a:off x="7650752" y="4567689"/>
            <a:ext cx="400050" cy="457201"/>
          </a:xfrm>
          <a:prstGeom prst="up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ar-EG" dirty="0"/>
          </a:p>
        </p:txBody>
      </p:sp>
      <p:grpSp>
        <p:nvGrpSpPr>
          <p:cNvPr id="35" name="Group 34">
            <a:extLst>
              <a:ext uri="{FF2B5EF4-FFF2-40B4-BE49-F238E27FC236}">
                <a16:creationId xmlns:a16="http://schemas.microsoft.com/office/drawing/2014/main" id="{91BA406C-9DDA-03D4-246C-E79D22D01BCD}"/>
              </a:ext>
            </a:extLst>
          </p:cNvPr>
          <p:cNvGrpSpPr/>
          <p:nvPr/>
        </p:nvGrpSpPr>
        <p:grpSpPr>
          <a:xfrm>
            <a:off x="1416506" y="26673"/>
            <a:ext cx="3043442" cy="584775"/>
            <a:chOff x="809893" y="67259"/>
            <a:chExt cx="3134415" cy="652733"/>
          </a:xfrm>
        </p:grpSpPr>
        <p:sp>
          <p:nvSpPr>
            <p:cNvPr id="36" name="Rectangle: Rounded Corners 35">
              <a:extLst>
                <a:ext uri="{FF2B5EF4-FFF2-40B4-BE49-F238E27FC236}">
                  <a16:creationId xmlns:a16="http://schemas.microsoft.com/office/drawing/2014/main" id="{B68383AF-5F07-93E5-C4C3-F95D95D0D568}"/>
                </a:ext>
              </a:extLst>
            </p:cNvPr>
            <p:cNvSpPr/>
            <p:nvPr/>
          </p:nvSpPr>
          <p:spPr>
            <a:xfrm>
              <a:off x="809893" y="15744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37" name="Rectangle 36">
              <a:extLst>
                <a:ext uri="{FF2B5EF4-FFF2-40B4-BE49-F238E27FC236}">
                  <a16:creationId xmlns:a16="http://schemas.microsoft.com/office/drawing/2014/main" id="{372632C0-7222-C896-54B1-41CE74FE02DA}"/>
                </a:ext>
              </a:extLst>
            </p:cNvPr>
            <p:cNvSpPr/>
            <p:nvPr/>
          </p:nvSpPr>
          <p:spPr>
            <a:xfrm>
              <a:off x="928662" y="67259"/>
              <a:ext cx="2789454" cy="652733"/>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Fixed Assets</a:t>
              </a:r>
            </a:p>
          </p:txBody>
        </p:sp>
      </p:grpSp>
      <p:grpSp>
        <p:nvGrpSpPr>
          <p:cNvPr id="38" name="Group 37">
            <a:extLst>
              <a:ext uri="{FF2B5EF4-FFF2-40B4-BE49-F238E27FC236}">
                <a16:creationId xmlns:a16="http://schemas.microsoft.com/office/drawing/2014/main" id="{5603138F-2C14-A495-B482-AAA039DF32F3}"/>
              </a:ext>
            </a:extLst>
          </p:cNvPr>
          <p:cNvGrpSpPr/>
          <p:nvPr/>
        </p:nvGrpSpPr>
        <p:grpSpPr>
          <a:xfrm>
            <a:off x="7448270" y="-471"/>
            <a:ext cx="3574009" cy="586427"/>
            <a:chOff x="809893" y="36960"/>
            <a:chExt cx="3134415" cy="654577"/>
          </a:xfrm>
        </p:grpSpPr>
        <p:sp>
          <p:nvSpPr>
            <p:cNvPr id="39" name="Rectangle: Rounded Corners 38">
              <a:extLst>
                <a:ext uri="{FF2B5EF4-FFF2-40B4-BE49-F238E27FC236}">
                  <a16:creationId xmlns:a16="http://schemas.microsoft.com/office/drawing/2014/main" id="{E48174DA-8A2D-1582-471F-0C0B693A4F41}"/>
                </a:ext>
              </a:extLst>
            </p:cNvPr>
            <p:cNvSpPr/>
            <p:nvPr/>
          </p:nvSpPr>
          <p:spPr>
            <a:xfrm>
              <a:off x="809893" y="157444"/>
              <a:ext cx="3134415" cy="534093"/>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40" name="Rectangle 39">
              <a:extLst>
                <a:ext uri="{FF2B5EF4-FFF2-40B4-BE49-F238E27FC236}">
                  <a16:creationId xmlns:a16="http://schemas.microsoft.com/office/drawing/2014/main" id="{BC510DC8-7D9A-ADEC-41DD-05A89EDE469A}"/>
                </a:ext>
              </a:extLst>
            </p:cNvPr>
            <p:cNvSpPr/>
            <p:nvPr/>
          </p:nvSpPr>
          <p:spPr>
            <a:xfrm>
              <a:off x="982373" y="36960"/>
              <a:ext cx="2789454" cy="652733"/>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Current Assets</a:t>
              </a:r>
            </a:p>
          </p:txBody>
        </p:sp>
      </p:grpSp>
      <p:sp>
        <p:nvSpPr>
          <p:cNvPr id="41" name="Rectangle: Rounded Corners 40">
            <a:extLst>
              <a:ext uri="{FF2B5EF4-FFF2-40B4-BE49-F238E27FC236}">
                <a16:creationId xmlns:a16="http://schemas.microsoft.com/office/drawing/2014/main" id="{39CCCF1B-2953-18CF-C6DF-88DE01A6D412}"/>
              </a:ext>
            </a:extLst>
          </p:cNvPr>
          <p:cNvSpPr/>
          <p:nvPr/>
        </p:nvSpPr>
        <p:spPr>
          <a:xfrm>
            <a:off x="9213822" y="2293038"/>
            <a:ext cx="2847975" cy="1600201"/>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34874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D0BA1-C85E-7BDB-2E4C-10CFEF4E60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D5032E-C3E8-463D-FD6F-448134CB6BDA}"/>
              </a:ext>
            </a:extLst>
          </p:cNvPr>
          <p:cNvPicPr>
            <a:picLocks noChangeAspect="1"/>
          </p:cNvPicPr>
          <p:nvPr/>
        </p:nvPicPr>
        <p:blipFill>
          <a:blip r:embed="rId2"/>
          <a:stretch>
            <a:fillRect/>
          </a:stretch>
        </p:blipFill>
        <p:spPr>
          <a:xfrm>
            <a:off x="11067" y="925563"/>
            <a:ext cx="5610472" cy="3780000"/>
          </a:xfrm>
          <a:prstGeom prst="rect">
            <a:avLst/>
          </a:prstGeom>
        </p:spPr>
      </p:pic>
      <p:pic>
        <p:nvPicPr>
          <p:cNvPr id="5" name="Picture 4">
            <a:extLst>
              <a:ext uri="{FF2B5EF4-FFF2-40B4-BE49-F238E27FC236}">
                <a16:creationId xmlns:a16="http://schemas.microsoft.com/office/drawing/2014/main" id="{DBBD6ACD-FB5A-D145-E301-1105DC78A994}"/>
              </a:ext>
            </a:extLst>
          </p:cNvPr>
          <p:cNvPicPr>
            <a:picLocks noChangeAspect="1"/>
          </p:cNvPicPr>
          <p:nvPr/>
        </p:nvPicPr>
        <p:blipFill>
          <a:blip r:embed="rId3"/>
          <a:stretch>
            <a:fillRect/>
          </a:stretch>
        </p:blipFill>
        <p:spPr>
          <a:xfrm>
            <a:off x="267900" y="4878000"/>
            <a:ext cx="5096805" cy="1980000"/>
          </a:xfrm>
          <a:prstGeom prst="rect">
            <a:avLst/>
          </a:prstGeom>
        </p:spPr>
      </p:pic>
      <p:pic>
        <p:nvPicPr>
          <p:cNvPr id="7" name="Picture 6">
            <a:extLst>
              <a:ext uri="{FF2B5EF4-FFF2-40B4-BE49-F238E27FC236}">
                <a16:creationId xmlns:a16="http://schemas.microsoft.com/office/drawing/2014/main" id="{B4C83C73-8E2A-0AD2-A309-DDA003B99E21}"/>
              </a:ext>
            </a:extLst>
          </p:cNvPr>
          <p:cNvPicPr>
            <a:picLocks noChangeAspect="1"/>
          </p:cNvPicPr>
          <p:nvPr/>
        </p:nvPicPr>
        <p:blipFill>
          <a:blip r:embed="rId4"/>
          <a:stretch>
            <a:fillRect/>
          </a:stretch>
        </p:blipFill>
        <p:spPr>
          <a:xfrm>
            <a:off x="6559395" y="925563"/>
            <a:ext cx="5621538" cy="3780000"/>
          </a:xfrm>
          <a:prstGeom prst="rect">
            <a:avLst/>
          </a:prstGeom>
        </p:spPr>
      </p:pic>
      <p:grpSp>
        <p:nvGrpSpPr>
          <p:cNvPr id="8" name="Group 7">
            <a:extLst>
              <a:ext uri="{FF2B5EF4-FFF2-40B4-BE49-F238E27FC236}">
                <a16:creationId xmlns:a16="http://schemas.microsoft.com/office/drawing/2014/main" id="{F47F32E1-E8F2-FE5C-D4DD-2387F3B76EAD}"/>
              </a:ext>
            </a:extLst>
          </p:cNvPr>
          <p:cNvGrpSpPr/>
          <p:nvPr/>
        </p:nvGrpSpPr>
        <p:grpSpPr>
          <a:xfrm>
            <a:off x="1397456" y="57493"/>
            <a:ext cx="3043442" cy="715334"/>
            <a:chOff x="809893" y="81142"/>
            <a:chExt cx="3134415" cy="652733"/>
          </a:xfrm>
        </p:grpSpPr>
        <p:sp>
          <p:nvSpPr>
            <p:cNvPr id="9" name="Rectangle: Rounded Corners 8">
              <a:extLst>
                <a:ext uri="{FF2B5EF4-FFF2-40B4-BE49-F238E27FC236}">
                  <a16:creationId xmlns:a16="http://schemas.microsoft.com/office/drawing/2014/main" id="{3FDDA278-DBD7-C0B3-D352-F9902F89AB91}"/>
                </a:ext>
              </a:extLst>
            </p:cNvPr>
            <p:cNvSpPr/>
            <p:nvPr/>
          </p:nvSpPr>
          <p:spPr>
            <a:xfrm>
              <a:off x="809893" y="157444"/>
              <a:ext cx="3134415" cy="427490"/>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1" anchor="ctr"/>
            <a:lstStyle/>
            <a:p>
              <a:pPr algn="ctr"/>
              <a:endParaRPr lang="ar-EG" dirty="0"/>
            </a:p>
          </p:txBody>
        </p:sp>
        <p:sp>
          <p:nvSpPr>
            <p:cNvPr id="10" name="Rectangle 9">
              <a:extLst>
                <a:ext uri="{FF2B5EF4-FFF2-40B4-BE49-F238E27FC236}">
                  <a16:creationId xmlns:a16="http://schemas.microsoft.com/office/drawing/2014/main" id="{A26A4C9F-FBCE-1198-89F2-100E3AEB4024}"/>
                </a:ext>
              </a:extLst>
            </p:cNvPr>
            <p:cNvSpPr/>
            <p:nvPr/>
          </p:nvSpPr>
          <p:spPr>
            <a:xfrm>
              <a:off x="982373" y="81142"/>
              <a:ext cx="2789454" cy="652733"/>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Total Assets</a:t>
              </a:r>
            </a:p>
          </p:txBody>
        </p:sp>
      </p:grpSp>
      <p:grpSp>
        <p:nvGrpSpPr>
          <p:cNvPr id="11" name="Group 10">
            <a:extLst>
              <a:ext uri="{FF2B5EF4-FFF2-40B4-BE49-F238E27FC236}">
                <a16:creationId xmlns:a16="http://schemas.microsoft.com/office/drawing/2014/main" id="{81967176-2001-2A87-1AA3-388AF33D546B}"/>
              </a:ext>
            </a:extLst>
          </p:cNvPr>
          <p:cNvGrpSpPr/>
          <p:nvPr/>
        </p:nvGrpSpPr>
        <p:grpSpPr>
          <a:xfrm>
            <a:off x="7848443" y="65305"/>
            <a:ext cx="3043442" cy="584775"/>
            <a:chOff x="809893" y="92368"/>
            <a:chExt cx="3134415" cy="551090"/>
          </a:xfrm>
        </p:grpSpPr>
        <p:sp>
          <p:nvSpPr>
            <p:cNvPr id="12" name="Rectangle: Rounded Corners 11">
              <a:extLst>
                <a:ext uri="{FF2B5EF4-FFF2-40B4-BE49-F238E27FC236}">
                  <a16:creationId xmlns:a16="http://schemas.microsoft.com/office/drawing/2014/main" id="{0A1CD189-1206-39C5-385C-CFEA8723EEDF}"/>
                </a:ext>
              </a:extLst>
            </p:cNvPr>
            <p:cNvSpPr/>
            <p:nvPr/>
          </p:nvSpPr>
          <p:spPr>
            <a:xfrm>
              <a:off x="809893" y="157445"/>
              <a:ext cx="3134415" cy="420937"/>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3" name="Rectangle 12">
              <a:extLst>
                <a:ext uri="{FF2B5EF4-FFF2-40B4-BE49-F238E27FC236}">
                  <a16:creationId xmlns:a16="http://schemas.microsoft.com/office/drawing/2014/main" id="{13C53BB8-E877-1865-98B0-EEACDC28E6D7}"/>
                </a:ext>
              </a:extLst>
            </p:cNvPr>
            <p:cNvSpPr/>
            <p:nvPr/>
          </p:nvSpPr>
          <p:spPr>
            <a:xfrm>
              <a:off x="982373" y="92368"/>
              <a:ext cx="2789454" cy="551090"/>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Liabilities</a:t>
              </a:r>
            </a:p>
          </p:txBody>
        </p:sp>
      </p:grpSp>
    </p:spTree>
    <p:extLst>
      <p:ext uri="{BB962C8B-B14F-4D97-AF65-F5344CB8AC3E}">
        <p14:creationId xmlns:p14="http://schemas.microsoft.com/office/powerpoint/2010/main" val="237243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19" y="1277103"/>
            <a:ext cx="4317734" cy="902084"/>
          </a:xfrm>
        </p:spPr>
        <p:txBody>
          <a:bodyPr>
            <a:normAutofit fontScale="90000"/>
          </a:bodyPr>
          <a:lstStyle/>
          <a:p>
            <a:pPr algn="ctr"/>
            <a:r>
              <a:rPr lang="en-US" b="1" dirty="0">
                <a:solidFill>
                  <a:schemeClr val="accent2">
                    <a:lumMod val="50000"/>
                  </a:schemeClr>
                </a:solidFill>
                <a:effectLst>
                  <a:outerShdw blurRad="38100" dist="38100" dir="2700000" algn="tl">
                    <a:srgbClr val="000000">
                      <a:alpha val="43137"/>
                    </a:srgbClr>
                  </a:outerShdw>
                </a:effectLst>
                <a:latin typeface="Playfair Display Bold"/>
                <a:ea typeface="+mn-ea"/>
                <a:cs typeface="Times New Roman" panose="02020603050405020304" pitchFamily="18" charset="0"/>
              </a:rPr>
              <a:t>SETUP: </a:t>
            </a:r>
            <a:r>
              <a:rPr lang="en-US" b="1" u="sng" dirty="0">
                <a:solidFill>
                  <a:schemeClr val="accent2">
                    <a:lumMod val="50000"/>
                  </a:schemeClr>
                </a:solidFill>
                <a:effectLst>
                  <a:outerShdw blurRad="38100" dist="38100" dir="2700000" algn="tl">
                    <a:srgbClr val="000000">
                      <a:alpha val="43137"/>
                    </a:srgbClr>
                  </a:outerShdw>
                </a:effectLst>
                <a:latin typeface="Playfair Display Bold"/>
                <a:ea typeface="+mn-ea"/>
                <a:cs typeface="Times New Roman" panose="02020603050405020304" pitchFamily="18" charset="0"/>
              </a:rPr>
              <a:t>4Cs</a:t>
            </a:r>
            <a:endParaRPr lang="en-US" sz="2400" b="1" u="sng" dirty="0">
              <a:solidFill>
                <a:schemeClr val="accent2">
                  <a:lumMod val="50000"/>
                </a:schemeClr>
              </a:solidFill>
              <a:effectLst>
                <a:outerShdw blurRad="38100" dist="38100" dir="2700000" algn="tl">
                  <a:srgbClr val="000000">
                    <a:alpha val="43137"/>
                  </a:srgbClr>
                </a:outerShdw>
              </a:effectLst>
              <a:latin typeface="Playfair Display Bold"/>
              <a:ea typeface="+mn-ea"/>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375124763"/>
              </p:ext>
            </p:extLst>
          </p:nvPr>
        </p:nvGraphicFramePr>
        <p:xfrm>
          <a:off x="217115" y="2400670"/>
          <a:ext cx="11226739" cy="2125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58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0E726-3A5D-9725-85A1-E0A07C35B6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731FE9-3129-4F7B-5893-BDF648F3D8E4}"/>
              </a:ext>
            </a:extLst>
          </p:cNvPr>
          <p:cNvPicPr>
            <a:picLocks noChangeAspect="1"/>
          </p:cNvPicPr>
          <p:nvPr/>
        </p:nvPicPr>
        <p:blipFill>
          <a:blip r:embed="rId2"/>
          <a:stretch>
            <a:fillRect/>
          </a:stretch>
        </p:blipFill>
        <p:spPr>
          <a:xfrm>
            <a:off x="103382" y="1000125"/>
            <a:ext cx="5632648" cy="3780000"/>
          </a:xfrm>
          <a:prstGeom prst="rect">
            <a:avLst/>
          </a:prstGeom>
        </p:spPr>
      </p:pic>
      <p:pic>
        <p:nvPicPr>
          <p:cNvPr id="5" name="Picture 4">
            <a:extLst>
              <a:ext uri="{FF2B5EF4-FFF2-40B4-BE49-F238E27FC236}">
                <a16:creationId xmlns:a16="http://schemas.microsoft.com/office/drawing/2014/main" id="{FDF61416-79D5-30DB-9426-CDD863165788}"/>
              </a:ext>
            </a:extLst>
          </p:cNvPr>
          <p:cNvPicPr>
            <a:picLocks noChangeAspect="1"/>
          </p:cNvPicPr>
          <p:nvPr/>
        </p:nvPicPr>
        <p:blipFill>
          <a:blip r:embed="rId3"/>
          <a:stretch>
            <a:fillRect/>
          </a:stretch>
        </p:blipFill>
        <p:spPr>
          <a:xfrm>
            <a:off x="121862" y="5057400"/>
            <a:ext cx="5595688" cy="1620000"/>
          </a:xfrm>
          <a:prstGeom prst="rect">
            <a:avLst/>
          </a:prstGeom>
        </p:spPr>
      </p:pic>
      <p:pic>
        <p:nvPicPr>
          <p:cNvPr id="7" name="Picture 6">
            <a:extLst>
              <a:ext uri="{FF2B5EF4-FFF2-40B4-BE49-F238E27FC236}">
                <a16:creationId xmlns:a16="http://schemas.microsoft.com/office/drawing/2014/main" id="{86FBE0D5-7BE0-3CA1-1EAA-D78C1FDE3808}"/>
              </a:ext>
            </a:extLst>
          </p:cNvPr>
          <p:cNvPicPr>
            <a:picLocks noChangeAspect="1"/>
          </p:cNvPicPr>
          <p:nvPr/>
        </p:nvPicPr>
        <p:blipFill>
          <a:blip r:embed="rId4"/>
          <a:stretch>
            <a:fillRect/>
          </a:stretch>
        </p:blipFill>
        <p:spPr>
          <a:xfrm>
            <a:off x="6522646" y="1000125"/>
            <a:ext cx="5621729" cy="3780000"/>
          </a:xfrm>
          <a:prstGeom prst="rect">
            <a:avLst/>
          </a:prstGeom>
        </p:spPr>
      </p:pic>
      <p:pic>
        <p:nvPicPr>
          <p:cNvPr id="9" name="Picture 8">
            <a:extLst>
              <a:ext uri="{FF2B5EF4-FFF2-40B4-BE49-F238E27FC236}">
                <a16:creationId xmlns:a16="http://schemas.microsoft.com/office/drawing/2014/main" id="{B74816CB-992B-3DD2-BBE3-451EAA7BB34B}"/>
              </a:ext>
            </a:extLst>
          </p:cNvPr>
          <p:cNvPicPr>
            <a:picLocks noChangeAspect="1"/>
          </p:cNvPicPr>
          <p:nvPr/>
        </p:nvPicPr>
        <p:blipFill>
          <a:blip r:embed="rId5"/>
          <a:stretch>
            <a:fillRect/>
          </a:stretch>
        </p:blipFill>
        <p:spPr>
          <a:xfrm>
            <a:off x="6528235" y="5057400"/>
            <a:ext cx="5610550" cy="1620000"/>
          </a:xfrm>
          <a:prstGeom prst="rect">
            <a:avLst/>
          </a:prstGeom>
        </p:spPr>
      </p:pic>
      <p:grpSp>
        <p:nvGrpSpPr>
          <p:cNvPr id="10" name="Group 9">
            <a:extLst>
              <a:ext uri="{FF2B5EF4-FFF2-40B4-BE49-F238E27FC236}">
                <a16:creationId xmlns:a16="http://schemas.microsoft.com/office/drawing/2014/main" id="{B2C19246-F673-400E-A23B-35C5AB4300DB}"/>
              </a:ext>
            </a:extLst>
          </p:cNvPr>
          <p:cNvGrpSpPr/>
          <p:nvPr/>
        </p:nvGrpSpPr>
        <p:grpSpPr>
          <a:xfrm>
            <a:off x="960959" y="44333"/>
            <a:ext cx="3917494" cy="678517"/>
            <a:chOff x="809893" y="30299"/>
            <a:chExt cx="3134415" cy="652733"/>
          </a:xfrm>
        </p:grpSpPr>
        <p:sp>
          <p:nvSpPr>
            <p:cNvPr id="11" name="Rectangle: Rounded Corners 10">
              <a:extLst>
                <a:ext uri="{FF2B5EF4-FFF2-40B4-BE49-F238E27FC236}">
                  <a16:creationId xmlns:a16="http://schemas.microsoft.com/office/drawing/2014/main" id="{3E626453-9F9E-4C06-41A3-B65CB9792EF3}"/>
                </a:ext>
              </a:extLst>
            </p:cNvPr>
            <p:cNvSpPr/>
            <p:nvPr/>
          </p:nvSpPr>
          <p:spPr>
            <a:xfrm>
              <a:off x="809893" y="157445"/>
              <a:ext cx="3134415" cy="456804"/>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2" name="Rectangle 11">
              <a:extLst>
                <a:ext uri="{FF2B5EF4-FFF2-40B4-BE49-F238E27FC236}">
                  <a16:creationId xmlns:a16="http://schemas.microsoft.com/office/drawing/2014/main" id="{E88D3E14-C7E2-FC3A-389B-2565EDB04749}"/>
                </a:ext>
              </a:extLst>
            </p:cNvPr>
            <p:cNvSpPr/>
            <p:nvPr/>
          </p:nvSpPr>
          <p:spPr>
            <a:xfrm>
              <a:off x="982373" y="30299"/>
              <a:ext cx="2789454" cy="652733"/>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r>
                <a:rPr lang="en-US" sz="3200" dirty="0">
                  <a:solidFill>
                    <a:schemeClr val="bg1"/>
                  </a:solidFill>
                  <a:latin typeface="Britannic Bold" panose="020B0903060703020204" pitchFamily="34" charset="0"/>
                  <a:cs typeface="Times New Roman" panose="02020603050405020304" pitchFamily="18" charset="0"/>
                </a:rPr>
                <a:t>Current</a:t>
              </a:r>
              <a:r>
                <a:rPr lang="en-US" dirty="0"/>
                <a:t> </a:t>
              </a:r>
              <a:r>
                <a:rPr lang="en-US" sz="3200" dirty="0">
                  <a:solidFill>
                    <a:schemeClr val="bg1"/>
                  </a:solidFill>
                  <a:latin typeface="Britannic Bold" panose="020B0903060703020204" pitchFamily="34" charset="0"/>
                  <a:cs typeface="Times New Roman" panose="02020603050405020304" pitchFamily="18" charset="0"/>
                </a:rPr>
                <a:t>Liabilities</a:t>
              </a:r>
            </a:p>
          </p:txBody>
        </p:sp>
      </p:grpSp>
      <p:grpSp>
        <p:nvGrpSpPr>
          <p:cNvPr id="13" name="Group 12">
            <a:extLst>
              <a:ext uri="{FF2B5EF4-FFF2-40B4-BE49-F238E27FC236}">
                <a16:creationId xmlns:a16="http://schemas.microsoft.com/office/drawing/2014/main" id="{57E33CA2-8958-B955-27F9-07F749D1C307}"/>
              </a:ext>
            </a:extLst>
          </p:cNvPr>
          <p:cNvGrpSpPr/>
          <p:nvPr/>
        </p:nvGrpSpPr>
        <p:grpSpPr>
          <a:xfrm>
            <a:off x="6881051" y="91203"/>
            <a:ext cx="4904918" cy="584775"/>
            <a:chOff x="809893" y="66297"/>
            <a:chExt cx="3134415" cy="652733"/>
          </a:xfrm>
        </p:grpSpPr>
        <p:sp>
          <p:nvSpPr>
            <p:cNvPr id="14" name="Rectangle: Rounded Corners 13">
              <a:extLst>
                <a:ext uri="{FF2B5EF4-FFF2-40B4-BE49-F238E27FC236}">
                  <a16:creationId xmlns:a16="http://schemas.microsoft.com/office/drawing/2014/main" id="{EEEED349-D7C9-91BD-2F53-4D5FBE354B33}"/>
                </a:ext>
              </a:extLst>
            </p:cNvPr>
            <p:cNvSpPr/>
            <p:nvPr/>
          </p:nvSpPr>
          <p:spPr>
            <a:xfrm>
              <a:off x="809893" y="157444"/>
              <a:ext cx="3134415" cy="534093"/>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5" name="Rectangle 14">
              <a:extLst>
                <a:ext uri="{FF2B5EF4-FFF2-40B4-BE49-F238E27FC236}">
                  <a16:creationId xmlns:a16="http://schemas.microsoft.com/office/drawing/2014/main" id="{057A3FAD-333E-B957-4623-2C21416F2FCC}"/>
                </a:ext>
              </a:extLst>
            </p:cNvPr>
            <p:cNvSpPr/>
            <p:nvPr/>
          </p:nvSpPr>
          <p:spPr>
            <a:xfrm>
              <a:off x="982373" y="66297"/>
              <a:ext cx="2789454" cy="652733"/>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r>
                <a:rPr lang="en-US" sz="3200" dirty="0">
                  <a:solidFill>
                    <a:schemeClr val="bg1"/>
                  </a:solidFill>
                  <a:latin typeface="Britannic Bold" panose="020B0903060703020204" pitchFamily="34" charset="0"/>
                  <a:cs typeface="Times New Roman" panose="02020603050405020304" pitchFamily="18" charset="0"/>
                </a:rPr>
                <a:t>Long-Term Liabilities</a:t>
              </a:r>
            </a:p>
          </p:txBody>
        </p:sp>
      </p:grpSp>
    </p:spTree>
    <p:extLst>
      <p:ext uri="{BB962C8B-B14F-4D97-AF65-F5344CB8AC3E}">
        <p14:creationId xmlns:p14="http://schemas.microsoft.com/office/powerpoint/2010/main" val="205602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ACA9A-15A6-6BC1-0FE6-6C77215327D9}"/>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914CE60-8C6F-94A9-289F-D764C8F94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 y="5058000"/>
            <a:ext cx="5715419" cy="1620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9113560-FAB2-2FFD-D35C-ED0A7406A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875693"/>
            <a:ext cx="5584597" cy="3780000"/>
          </a:xfrm>
          <a:prstGeom prst="rect">
            <a:avLst/>
          </a:prstGeom>
        </p:spPr>
      </p:pic>
      <p:pic>
        <p:nvPicPr>
          <p:cNvPr id="9" name="Picture 8">
            <a:extLst>
              <a:ext uri="{FF2B5EF4-FFF2-40B4-BE49-F238E27FC236}">
                <a16:creationId xmlns:a16="http://schemas.microsoft.com/office/drawing/2014/main" id="{62C75BE2-1261-EC82-8598-3DE83336D6D3}"/>
              </a:ext>
            </a:extLst>
          </p:cNvPr>
          <p:cNvPicPr>
            <a:picLocks noChangeAspect="1"/>
          </p:cNvPicPr>
          <p:nvPr/>
        </p:nvPicPr>
        <p:blipFill>
          <a:blip r:embed="rId4"/>
          <a:stretch>
            <a:fillRect/>
          </a:stretch>
        </p:blipFill>
        <p:spPr>
          <a:xfrm>
            <a:off x="6768639" y="4878000"/>
            <a:ext cx="5070000" cy="19800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F1AABB9-B3AD-B8F3-DBC1-5ABD0EA7D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580" y="875693"/>
            <a:ext cx="5640118" cy="3780000"/>
          </a:xfrm>
          <a:prstGeom prst="rect">
            <a:avLst/>
          </a:prstGeom>
        </p:spPr>
      </p:pic>
      <p:grpSp>
        <p:nvGrpSpPr>
          <p:cNvPr id="12" name="Group 11">
            <a:extLst>
              <a:ext uri="{FF2B5EF4-FFF2-40B4-BE49-F238E27FC236}">
                <a16:creationId xmlns:a16="http://schemas.microsoft.com/office/drawing/2014/main" id="{C489073E-203B-3E7D-0EA1-6B3700A1BB81}"/>
              </a:ext>
            </a:extLst>
          </p:cNvPr>
          <p:cNvGrpSpPr/>
          <p:nvPr/>
        </p:nvGrpSpPr>
        <p:grpSpPr>
          <a:xfrm>
            <a:off x="1416506" y="-36269"/>
            <a:ext cx="3043442" cy="705809"/>
            <a:chOff x="809893" y="20170"/>
            <a:chExt cx="3134415" cy="652733"/>
          </a:xfrm>
        </p:grpSpPr>
        <p:sp>
          <p:nvSpPr>
            <p:cNvPr id="13" name="Rectangle: Rounded Corners 12">
              <a:extLst>
                <a:ext uri="{FF2B5EF4-FFF2-40B4-BE49-F238E27FC236}">
                  <a16:creationId xmlns:a16="http://schemas.microsoft.com/office/drawing/2014/main" id="{6A62A63E-8DF7-D9A6-31BB-5050DA97E6B3}"/>
                </a:ext>
              </a:extLst>
            </p:cNvPr>
            <p:cNvSpPr/>
            <p:nvPr/>
          </p:nvSpPr>
          <p:spPr>
            <a:xfrm>
              <a:off x="809893" y="157444"/>
              <a:ext cx="3134415" cy="438159"/>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4" name="Rectangle 13">
              <a:extLst>
                <a:ext uri="{FF2B5EF4-FFF2-40B4-BE49-F238E27FC236}">
                  <a16:creationId xmlns:a16="http://schemas.microsoft.com/office/drawing/2014/main" id="{6F57A3D3-75C5-C178-1625-99D933DBD18F}"/>
                </a:ext>
              </a:extLst>
            </p:cNvPr>
            <p:cNvSpPr/>
            <p:nvPr/>
          </p:nvSpPr>
          <p:spPr>
            <a:xfrm>
              <a:off x="982373" y="20170"/>
              <a:ext cx="2789454" cy="652733"/>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r>
                <a:rPr lang="en-US" sz="3200" dirty="0">
                  <a:solidFill>
                    <a:schemeClr val="bg1"/>
                  </a:solidFill>
                  <a:latin typeface="Britannic Bold" panose="020B0903060703020204" pitchFamily="34" charset="0"/>
                  <a:cs typeface="Times New Roman" panose="02020603050405020304" pitchFamily="18" charset="0"/>
                </a:rPr>
                <a:t>Equity</a:t>
              </a:r>
            </a:p>
          </p:txBody>
        </p:sp>
      </p:grpSp>
      <p:grpSp>
        <p:nvGrpSpPr>
          <p:cNvPr id="15" name="Group 14">
            <a:extLst>
              <a:ext uri="{FF2B5EF4-FFF2-40B4-BE49-F238E27FC236}">
                <a16:creationId xmlns:a16="http://schemas.microsoft.com/office/drawing/2014/main" id="{6D1676E7-8808-D7CE-875A-4F82A4765D0B}"/>
              </a:ext>
            </a:extLst>
          </p:cNvPr>
          <p:cNvGrpSpPr/>
          <p:nvPr/>
        </p:nvGrpSpPr>
        <p:grpSpPr>
          <a:xfrm>
            <a:off x="7403398" y="24247"/>
            <a:ext cx="3800482" cy="584775"/>
            <a:chOff x="809893" y="64552"/>
            <a:chExt cx="3134415" cy="652733"/>
          </a:xfrm>
        </p:grpSpPr>
        <p:sp>
          <p:nvSpPr>
            <p:cNvPr id="16" name="Rectangle: Rounded Corners 15">
              <a:extLst>
                <a:ext uri="{FF2B5EF4-FFF2-40B4-BE49-F238E27FC236}">
                  <a16:creationId xmlns:a16="http://schemas.microsoft.com/office/drawing/2014/main" id="{EC56DF36-7341-F204-2E76-1E94D3E531EE}"/>
                </a:ext>
              </a:extLst>
            </p:cNvPr>
            <p:cNvSpPr/>
            <p:nvPr/>
          </p:nvSpPr>
          <p:spPr>
            <a:xfrm>
              <a:off x="809893" y="157444"/>
              <a:ext cx="3134415" cy="534093"/>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7" name="Rectangle 16">
              <a:extLst>
                <a:ext uri="{FF2B5EF4-FFF2-40B4-BE49-F238E27FC236}">
                  <a16:creationId xmlns:a16="http://schemas.microsoft.com/office/drawing/2014/main" id="{0D070EED-CFD7-2DBB-F166-3BEE95F4515E}"/>
                </a:ext>
              </a:extLst>
            </p:cNvPr>
            <p:cNvSpPr/>
            <p:nvPr/>
          </p:nvSpPr>
          <p:spPr>
            <a:xfrm>
              <a:off x="1080949" y="64552"/>
              <a:ext cx="2789454" cy="652733"/>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1" anchor="ctr"/>
            <a:lstStyle/>
            <a:p>
              <a:pPr algn="ctr"/>
              <a:r>
                <a:rPr lang="en-US" sz="3200" dirty="0">
                  <a:solidFill>
                    <a:schemeClr val="bg1"/>
                  </a:solidFill>
                  <a:latin typeface="Britannic Bold" panose="020B0903060703020204" pitchFamily="34" charset="0"/>
                  <a:cs typeface="Times New Roman" panose="02020603050405020304" pitchFamily="18" charset="0"/>
                </a:rPr>
                <a:t>Total Liabilities</a:t>
              </a:r>
            </a:p>
          </p:txBody>
        </p:sp>
      </p:grpSp>
    </p:spTree>
    <p:extLst>
      <p:ext uri="{BB962C8B-B14F-4D97-AF65-F5344CB8AC3E}">
        <p14:creationId xmlns:p14="http://schemas.microsoft.com/office/powerpoint/2010/main" val="45161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EC4DB-55B5-0D94-D93B-375B3767BA3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F489918-0061-94B6-029A-438DAD463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5" y="3491393"/>
            <a:ext cx="5019125" cy="3366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9BF3DCF-E109-CCF1-E585-B75B72367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10150" cy="33666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961C44B-736A-7D20-9F05-4A4F45413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647" y="4700573"/>
            <a:ext cx="5310385" cy="206776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74B15C5-F9C6-32EA-7954-B6BB026576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85476"/>
            <a:ext cx="5591678" cy="3735181"/>
          </a:xfrm>
          <a:prstGeom prst="rect">
            <a:avLst/>
          </a:prstGeom>
        </p:spPr>
      </p:pic>
      <p:grpSp>
        <p:nvGrpSpPr>
          <p:cNvPr id="10" name="Group 9">
            <a:extLst>
              <a:ext uri="{FF2B5EF4-FFF2-40B4-BE49-F238E27FC236}">
                <a16:creationId xmlns:a16="http://schemas.microsoft.com/office/drawing/2014/main" id="{5C28CED4-5131-D1FC-8B7B-57FF82E073B9}"/>
              </a:ext>
            </a:extLst>
          </p:cNvPr>
          <p:cNvGrpSpPr/>
          <p:nvPr/>
        </p:nvGrpSpPr>
        <p:grpSpPr>
          <a:xfrm>
            <a:off x="7403398" y="130134"/>
            <a:ext cx="3800482" cy="584775"/>
            <a:chOff x="809893" y="174366"/>
            <a:chExt cx="3134415" cy="544735"/>
          </a:xfrm>
        </p:grpSpPr>
        <p:sp>
          <p:nvSpPr>
            <p:cNvPr id="11" name="Rectangle: Rounded Corners 10">
              <a:extLst>
                <a:ext uri="{FF2B5EF4-FFF2-40B4-BE49-F238E27FC236}">
                  <a16:creationId xmlns:a16="http://schemas.microsoft.com/office/drawing/2014/main" id="{948B41C5-18B8-59B9-149B-C85C44F32E17}"/>
                </a:ext>
              </a:extLst>
            </p:cNvPr>
            <p:cNvSpPr/>
            <p:nvPr/>
          </p:nvSpPr>
          <p:spPr>
            <a:xfrm>
              <a:off x="809893" y="211521"/>
              <a:ext cx="3134415" cy="470427"/>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ar-EG" dirty="0"/>
            </a:p>
          </p:txBody>
        </p:sp>
        <p:sp>
          <p:nvSpPr>
            <p:cNvPr id="12" name="Rectangle 11">
              <a:extLst>
                <a:ext uri="{FF2B5EF4-FFF2-40B4-BE49-F238E27FC236}">
                  <a16:creationId xmlns:a16="http://schemas.microsoft.com/office/drawing/2014/main" id="{EB12CA6A-93B2-F861-81D7-F7FD6C8003B4}"/>
                </a:ext>
              </a:extLst>
            </p:cNvPr>
            <p:cNvSpPr/>
            <p:nvPr/>
          </p:nvSpPr>
          <p:spPr>
            <a:xfrm>
              <a:off x="982374" y="174366"/>
              <a:ext cx="2789454" cy="544735"/>
            </a:xfrm>
            <a:prstGeom prst="rect">
              <a:avLst/>
            </a:prstGeom>
            <a:noFill/>
          </p:spPr>
          <p:txBody>
            <a:bodyPr wrap="square" rtlCol="0">
              <a:spAutoFit/>
            </a:bodyPr>
            <a:lstStyle/>
            <a:p>
              <a:pPr algn="ctr"/>
              <a:r>
                <a:rPr lang="en-US" sz="3200" dirty="0">
                  <a:solidFill>
                    <a:schemeClr val="bg1"/>
                  </a:solidFill>
                  <a:latin typeface="Britannic Bold" panose="020B0903060703020204" pitchFamily="34" charset="0"/>
                  <a:cs typeface="Times New Roman" panose="02020603050405020304" pitchFamily="18" charset="0"/>
                </a:rPr>
                <a:t>Net Profit or loss</a:t>
              </a:r>
            </a:p>
          </p:txBody>
        </p:sp>
      </p:grpSp>
    </p:spTree>
    <p:extLst>
      <p:ext uri="{BB962C8B-B14F-4D97-AF65-F5344CB8AC3E}">
        <p14:creationId xmlns:p14="http://schemas.microsoft.com/office/powerpoint/2010/main" val="476354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987CF-BF43-0C26-BDE3-BD33FFE367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99247E6-2FEA-7751-1BAD-958DBA50A3DC}"/>
              </a:ext>
            </a:extLst>
          </p:cNvPr>
          <p:cNvPicPr>
            <a:picLocks noChangeAspect="1"/>
          </p:cNvPicPr>
          <p:nvPr/>
        </p:nvPicPr>
        <p:blipFill>
          <a:blip r:embed="rId3"/>
          <a:stretch>
            <a:fillRect/>
          </a:stretch>
        </p:blipFill>
        <p:spPr>
          <a:xfrm>
            <a:off x="5797460" y="251448"/>
            <a:ext cx="3870415" cy="3096332"/>
          </a:xfrm>
          <a:prstGeom prst="rect">
            <a:avLst/>
          </a:prstGeom>
        </p:spPr>
      </p:pic>
      <p:pic>
        <p:nvPicPr>
          <p:cNvPr id="7" name="Picture 6">
            <a:extLst>
              <a:ext uri="{FF2B5EF4-FFF2-40B4-BE49-F238E27FC236}">
                <a16:creationId xmlns:a16="http://schemas.microsoft.com/office/drawing/2014/main" id="{151B7DEB-F98E-E63C-9E54-28DE0A4945E0}"/>
              </a:ext>
            </a:extLst>
          </p:cNvPr>
          <p:cNvPicPr>
            <a:picLocks noChangeAspect="1"/>
          </p:cNvPicPr>
          <p:nvPr/>
        </p:nvPicPr>
        <p:blipFill>
          <a:blip r:embed="rId4"/>
          <a:stretch>
            <a:fillRect/>
          </a:stretch>
        </p:blipFill>
        <p:spPr>
          <a:xfrm>
            <a:off x="7630021" y="1033462"/>
            <a:ext cx="4628653" cy="1737402"/>
          </a:xfrm>
          <a:prstGeom prst="rect">
            <a:avLst/>
          </a:prstGeom>
        </p:spPr>
      </p:pic>
      <p:sp>
        <p:nvSpPr>
          <p:cNvPr id="8" name="TextBox 7">
            <a:extLst>
              <a:ext uri="{FF2B5EF4-FFF2-40B4-BE49-F238E27FC236}">
                <a16:creationId xmlns:a16="http://schemas.microsoft.com/office/drawing/2014/main" id="{DE1B74BA-D483-E8AD-D5B6-338531FCC325}"/>
              </a:ext>
            </a:extLst>
          </p:cNvPr>
          <p:cNvSpPr txBox="1"/>
          <p:nvPr/>
        </p:nvSpPr>
        <p:spPr>
          <a:xfrm>
            <a:off x="229628" y="848796"/>
            <a:ext cx="4271962"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Define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Column Sets</a:t>
            </a:r>
            <a:endPar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E878D50-5B48-08FA-D4F2-259E30F5CA59}"/>
              </a:ext>
            </a:extLst>
          </p:cNvPr>
          <p:cNvSpPr txBox="1"/>
          <p:nvPr/>
        </p:nvSpPr>
        <p:spPr>
          <a:xfrm>
            <a:off x="0" y="0"/>
            <a:ext cx="610552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B: </a:t>
            </a:r>
            <a:r>
              <a:rPr lang="ar-EG" sz="2500" b="1" dirty="0">
                <a:solidFill>
                  <a:srgbClr val="262262"/>
                </a:solidFill>
                <a:effectLst>
                  <a:outerShdw blurRad="38100" dist="38100" dir="2700000" algn="tl">
                    <a:srgbClr val="000000">
                      <a:alpha val="43137"/>
                    </a:srgbClr>
                  </a:outerShdw>
                </a:effectLst>
                <a:latin typeface="Playfair Display Bold" pitchFamily="34" charset="0"/>
              </a:rPr>
              <a:t>define a row set:</a:t>
            </a:r>
          </a:p>
        </p:txBody>
      </p:sp>
      <p:sp>
        <p:nvSpPr>
          <p:cNvPr id="10" name="TextBox 9">
            <a:extLst>
              <a:ext uri="{FF2B5EF4-FFF2-40B4-BE49-F238E27FC236}">
                <a16:creationId xmlns:a16="http://schemas.microsoft.com/office/drawing/2014/main" id="{9CE6D7E6-F933-ACA7-CB09-984BB551736F}"/>
              </a:ext>
            </a:extLst>
          </p:cNvPr>
          <p:cNvSpPr txBox="1"/>
          <p:nvPr/>
        </p:nvSpPr>
        <p:spPr>
          <a:xfrm>
            <a:off x="178503" y="1614948"/>
            <a:ext cx="4971022" cy="369332"/>
          </a:xfrm>
          <a:prstGeom prst="rect">
            <a:avLst/>
          </a:prstGeom>
          <a:noFill/>
        </p:spPr>
        <p:txBody>
          <a:bodyPr wrap="square">
            <a:spAutoFit/>
          </a:bodyPr>
          <a:lstStyle/>
          <a:p>
            <a:r>
              <a:rPr lang="ar-EG" dirty="0">
                <a:latin typeface="Times New Roman" panose="02020603050405020304" pitchFamily="18" charset="0"/>
                <a:cs typeface="Times New Roman" panose="02020603050405020304" pitchFamily="18" charset="0"/>
              </a:rPr>
              <a:t> Enter a </a:t>
            </a:r>
            <a:r>
              <a:rPr lang="ar-EG" b="1" dirty="0">
                <a:solidFill>
                  <a:srgbClr val="000066"/>
                </a:solidFill>
                <a:highlight>
                  <a:srgbClr val="C0C0C0"/>
                </a:highlight>
                <a:latin typeface="Times New Roman" panose="02020603050405020304" pitchFamily="18" charset="0"/>
                <a:cs typeface="Times New Roman" panose="02020603050405020304" pitchFamily="18" charset="0"/>
              </a:rPr>
              <a:t>Name</a:t>
            </a:r>
            <a:r>
              <a:rPr lang="ar-EG" dirty="0">
                <a:latin typeface="Times New Roman" panose="02020603050405020304" pitchFamily="18" charset="0"/>
                <a:cs typeface="Times New Roman" panose="02020603050405020304" pitchFamily="18" charset="0"/>
              </a:rPr>
              <a:t> and Description for the row set.</a:t>
            </a:r>
          </a:p>
        </p:txBody>
      </p:sp>
      <p:sp>
        <p:nvSpPr>
          <p:cNvPr id="11" name="TextBox 10">
            <a:extLst>
              <a:ext uri="{FF2B5EF4-FFF2-40B4-BE49-F238E27FC236}">
                <a16:creationId xmlns:a16="http://schemas.microsoft.com/office/drawing/2014/main" id="{EAEDE0EB-9BD0-AC39-D004-92A99828F5A9}"/>
              </a:ext>
            </a:extLst>
          </p:cNvPr>
          <p:cNvSpPr txBox="1"/>
          <p:nvPr/>
        </p:nvSpPr>
        <p:spPr>
          <a:xfrm>
            <a:off x="234008" y="2196434"/>
            <a:ext cx="464717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Choose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Build Column Set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pic>
        <p:nvPicPr>
          <p:cNvPr id="12" name="Picture 11" descr="A screenshot of a computer&#10;&#10;Description automatically generated">
            <a:extLst>
              <a:ext uri="{FF2B5EF4-FFF2-40B4-BE49-F238E27FC236}">
                <a16:creationId xmlns:a16="http://schemas.microsoft.com/office/drawing/2014/main" id="{5CB4EAA2-D8B8-AE98-2C60-B6892DD48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0324" y="3552878"/>
            <a:ext cx="5089500" cy="3240000"/>
          </a:xfrm>
          <a:prstGeom prst="rect">
            <a:avLst/>
          </a:prstGeom>
        </p:spPr>
      </p:pic>
    </p:spTree>
    <p:extLst>
      <p:ext uri="{BB962C8B-B14F-4D97-AF65-F5344CB8AC3E}">
        <p14:creationId xmlns:p14="http://schemas.microsoft.com/office/powerpoint/2010/main" val="1629296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A59A7-3495-807B-C428-0174A57A341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6203E87-280C-6154-D8BA-B9F86D4FB6C4}"/>
              </a:ext>
            </a:extLst>
          </p:cNvPr>
          <p:cNvPicPr>
            <a:picLocks noChangeAspect="1"/>
          </p:cNvPicPr>
          <p:nvPr/>
        </p:nvPicPr>
        <p:blipFill>
          <a:blip r:embed="rId2"/>
          <a:stretch>
            <a:fillRect/>
          </a:stretch>
        </p:blipFill>
        <p:spPr>
          <a:xfrm>
            <a:off x="7484438" y="28575"/>
            <a:ext cx="3935605" cy="3132000"/>
          </a:xfrm>
          <a:prstGeom prst="rect">
            <a:avLst/>
          </a:prstGeom>
        </p:spPr>
      </p:pic>
      <p:pic>
        <p:nvPicPr>
          <p:cNvPr id="11" name="Picture 10">
            <a:extLst>
              <a:ext uri="{FF2B5EF4-FFF2-40B4-BE49-F238E27FC236}">
                <a16:creationId xmlns:a16="http://schemas.microsoft.com/office/drawing/2014/main" id="{D381843A-7B4B-761D-9E2C-A8CD80EBE0D2}"/>
              </a:ext>
            </a:extLst>
          </p:cNvPr>
          <p:cNvPicPr>
            <a:picLocks noChangeAspect="1"/>
          </p:cNvPicPr>
          <p:nvPr/>
        </p:nvPicPr>
        <p:blipFill>
          <a:blip r:embed="rId3"/>
          <a:stretch>
            <a:fillRect/>
          </a:stretch>
        </p:blipFill>
        <p:spPr>
          <a:xfrm>
            <a:off x="6712482" y="3258000"/>
            <a:ext cx="5479518" cy="3600000"/>
          </a:xfrm>
          <a:prstGeom prst="rect">
            <a:avLst/>
          </a:prstGeom>
        </p:spPr>
      </p:pic>
      <p:sp>
        <p:nvSpPr>
          <p:cNvPr id="13" name="TextBox 12">
            <a:extLst>
              <a:ext uri="{FF2B5EF4-FFF2-40B4-BE49-F238E27FC236}">
                <a16:creationId xmlns:a16="http://schemas.microsoft.com/office/drawing/2014/main" id="{8B6A9C59-F7FF-A27A-C86D-7E8E2CFB0B9B}"/>
              </a:ext>
            </a:extLst>
          </p:cNvPr>
          <p:cNvSpPr txBox="1"/>
          <p:nvPr/>
        </p:nvSpPr>
        <p:spPr>
          <a:xfrm>
            <a:off x="-9524" y="28575"/>
            <a:ext cx="6105524" cy="477054"/>
          </a:xfrm>
          <a:prstGeom prst="rect">
            <a:avLst/>
          </a:prstGeom>
          <a:noFill/>
        </p:spPr>
        <p:txBody>
          <a:bodyPr wrap="square">
            <a:spAutoFit/>
          </a:bodyPr>
          <a:lstStyle/>
          <a:p>
            <a:r>
              <a:rPr lang="en-US" sz="2500" b="1" dirty="0">
                <a:solidFill>
                  <a:srgbClr val="262262"/>
                </a:solidFill>
                <a:effectLst>
                  <a:outerShdw blurRad="38100" dist="38100" dir="2700000" algn="tl">
                    <a:srgbClr val="000000">
                      <a:alpha val="43137"/>
                    </a:srgbClr>
                  </a:outerShdw>
                </a:effectLst>
                <a:latin typeface="Playfair Display Bold" pitchFamily="34" charset="0"/>
              </a:rPr>
              <a:t>C: </a:t>
            </a:r>
            <a:r>
              <a:rPr lang="ar-EG" sz="2500" b="1" dirty="0">
                <a:solidFill>
                  <a:srgbClr val="262262"/>
                </a:solidFill>
                <a:effectLst>
                  <a:outerShdw blurRad="38100" dist="38100" dir="2700000" algn="tl">
                    <a:srgbClr val="000000">
                      <a:alpha val="43137"/>
                    </a:srgbClr>
                  </a:outerShdw>
                </a:effectLst>
                <a:latin typeface="Playfair Display Bold" pitchFamily="34" charset="0"/>
              </a:rPr>
              <a:t>Defining Financial Reports</a:t>
            </a:r>
          </a:p>
        </p:txBody>
      </p:sp>
      <p:sp>
        <p:nvSpPr>
          <p:cNvPr id="15" name="TextBox 14">
            <a:extLst>
              <a:ext uri="{FF2B5EF4-FFF2-40B4-BE49-F238E27FC236}">
                <a16:creationId xmlns:a16="http://schemas.microsoft.com/office/drawing/2014/main" id="{65BC6D42-217D-DEA2-3C9C-2F5FB0A47D09}"/>
              </a:ext>
            </a:extLst>
          </p:cNvPr>
          <p:cNvSpPr txBox="1"/>
          <p:nvPr/>
        </p:nvSpPr>
        <p:spPr>
          <a:xfrm>
            <a:off x="454819" y="901184"/>
            <a:ext cx="5031581" cy="369332"/>
          </a:xfrm>
          <a:prstGeom prst="rect">
            <a:avLst/>
          </a:prstGeom>
          <a:noFill/>
        </p:spPr>
        <p:txBody>
          <a:bodyPr wrap="square">
            <a:spAutoFit/>
          </a:bodyPr>
          <a:lstStyle/>
          <a:p>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Report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Define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ar-EG"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Report</a:t>
            </a:r>
          </a:p>
        </p:txBody>
      </p:sp>
      <p:sp>
        <p:nvSpPr>
          <p:cNvPr id="17" name="TextBox 16">
            <a:extLst>
              <a:ext uri="{FF2B5EF4-FFF2-40B4-BE49-F238E27FC236}">
                <a16:creationId xmlns:a16="http://schemas.microsoft.com/office/drawing/2014/main" id="{223CAEBA-AD2C-F0C9-0379-E9E503C2F55F}"/>
              </a:ext>
            </a:extLst>
          </p:cNvPr>
          <p:cNvSpPr txBox="1"/>
          <p:nvPr/>
        </p:nvSpPr>
        <p:spPr>
          <a:xfrm>
            <a:off x="454820" y="2634734"/>
            <a:ext cx="3669752" cy="369332"/>
          </a:xfrm>
          <a:prstGeom prst="rect">
            <a:avLst/>
          </a:prstGeom>
          <a:noFill/>
        </p:spPr>
        <p:txBody>
          <a:bodyPr wrap="square">
            <a:spAutoFit/>
          </a:bodyPr>
          <a:lstStyle/>
          <a:p>
            <a:r>
              <a:rPr lang="ar-EG" dirty="0">
                <a:latin typeface="Times New Roman" panose="02020603050405020304" pitchFamily="18" charset="0"/>
                <a:cs typeface="Times New Roman" panose="02020603050405020304" pitchFamily="18" charset="0"/>
              </a:rPr>
              <a:t>Enter a Name, report Title</a:t>
            </a:r>
          </a:p>
        </p:txBody>
      </p:sp>
      <p:sp>
        <p:nvSpPr>
          <p:cNvPr id="19" name="TextBox 18">
            <a:extLst>
              <a:ext uri="{FF2B5EF4-FFF2-40B4-BE49-F238E27FC236}">
                <a16:creationId xmlns:a16="http://schemas.microsoft.com/office/drawing/2014/main" id="{8BACDE17-5FD3-7843-08B1-197C75013034}"/>
              </a:ext>
            </a:extLst>
          </p:cNvPr>
          <p:cNvSpPr txBox="1"/>
          <p:nvPr/>
        </p:nvSpPr>
        <p:spPr>
          <a:xfrm>
            <a:off x="454820" y="3834885"/>
            <a:ext cx="4042750" cy="369332"/>
          </a:xfrm>
          <a:prstGeom prst="rect">
            <a:avLst/>
          </a:prstGeom>
          <a:noFill/>
        </p:spPr>
        <p:txBody>
          <a:bodyPr wrap="square">
            <a:spAutoFit/>
          </a:bodyPr>
          <a:lstStyle/>
          <a:p>
            <a:r>
              <a:rPr lang="ar-EG" dirty="0">
                <a:latin typeface="Times New Roman" panose="02020603050405020304" pitchFamily="18" charset="0"/>
                <a:cs typeface="Times New Roman" panose="02020603050405020304" pitchFamily="18" charset="0"/>
              </a:rPr>
              <a:t>Enter</a:t>
            </a:r>
            <a:r>
              <a:rPr lang="en-US" dirty="0">
                <a:latin typeface="Times New Roman" panose="02020603050405020304" pitchFamily="18" charset="0"/>
                <a:cs typeface="Times New Roman" panose="02020603050405020304" pitchFamily="18" charset="0"/>
              </a:rPr>
              <a:t> :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Row Set &amp; Column Set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A7DDFD1-7629-0ED9-4048-9C5005A80128}"/>
              </a:ext>
            </a:extLst>
          </p:cNvPr>
          <p:cNvSpPr txBox="1"/>
          <p:nvPr/>
        </p:nvSpPr>
        <p:spPr>
          <a:xfrm>
            <a:off x="454820" y="5383769"/>
            <a:ext cx="404275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Click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Run Report</a:t>
            </a:r>
            <a:endParaRPr lang="ar-EG" b="1" dirty="0">
              <a:solidFill>
                <a:srgbClr val="000066"/>
              </a:solidFill>
              <a:highlight>
                <a:srgbClr val="C0C0C0"/>
              </a:highlight>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1410AFE3-5D67-936B-0CCA-F47A49FB721E}"/>
              </a:ext>
            </a:extLst>
          </p:cNvPr>
          <p:cNvSpPr/>
          <p:nvPr/>
        </p:nvSpPr>
        <p:spPr>
          <a:xfrm>
            <a:off x="6802017" y="4366727"/>
            <a:ext cx="2304662" cy="634481"/>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Rectangle: Rounded Corners 2">
            <a:extLst>
              <a:ext uri="{FF2B5EF4-FFF2-40B4-BE49-F238E27FC236}">
                <a16:creationId xmlns:a16="http://schemas.microsoft.com/office/drawing/2014/main" id="{7EBD5F4B-6728-18E9-A30F-EAE070D5921E}"/>
              </a:ext>
            </a:extLst>
          </p:cNvPr>
          <p:cNvSpPr/>
          <p:nvPr/>
        </p:nvSpPr>
        <p:spPr>
          <a:xfrm>
            <a:off x="7221894" y="3495123"/>
            <a:ext cx="2435289" cy="634481"/>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94100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7255F-0466-5D5B-0DF2-536BAB5770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F6A9A4-CC67-ABD2-D558-24DDD4386E51}"/>
              </a:ext>
            </a:extLst>
          </p:cNvPr>
          <p:cNvPicPr>
            <a:picLocks noChangeAspect="1"/>
          </p:cNvPicPr>
          <p:nvPr/>
        </p:nvPicPr>
        <p:blipFill>
          <a:blip r:embed="rId2"/>
          <a:stretch>
            <a:fillRect/>
          </a:stretch>
        </p:blipFill>
        <p:spPr>
          <a:xfrm>
            <a:off x="0" y="152400"/>
            <a:ext cx="12192000" cy="6553200"/>
          </a:xfrm>
          <a:prstGeom prst="rect">
            <a:avLst/>
          </a:prstGeom>
        </p:spPr>
      </p:pic>
      <p:sp>
        <p:nvSpPr>
          <p:cNvPr id="2" name="Rectangle: Rounded Corners 1">
            <a:extLst>
              <a:ext uri="{FF2B5EF4-FFF2-40B4-BE49-F238E27FC236}">
                <a16:creationId xmlns:a16="http://schemas.microsoft.com/office/drawing/2014/main" id="{5B9C8669-705B-1E12-5F31-3B6FF1C7C178}"/>
              </a:ext>
            </a:extLst>
          </p:cNvPr>
          <p:cNvSpPr/>
          <p:nvPr/>
        </p:nvSpPr>
        <p:spPr>
          <a:xfrm>
            <a:off x="643812" y="3503337"/>
            <a:ext cx="2323323" cy="4155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ectangle: Rounded Corners 3">
            <a:extLst>
              <a:ext uri="{FF2B5EF4-FFF2-40B4-BE49-F238E27FC236}">
                <a16:creationId xmlns:a16="http://schemas.microsoft.com/office/drawing/2014/main" id="{3664F750-142D-23B0-1D79-F02AD3F00E10}"/>
              </a:ext>
            </a:extLst>
          </p:cNvPr>
          <p:cNvSpPr/>
          <p:nvPr/>
        </p:nvSpPr>
        <p:spPr>
          <a:xfrm>
            <a:off x="643811" y="6031933"/>
            <a:ext cx="2323323" cy="415520"/>
          </a:xfrm>
          <a:prstGeom prst="roundRect">
            <a:avLst>
              <a:gd name="adj" fmla="val 8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964650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7676-98D8-583D-8412-8F4D7DA2272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B9709A-B65A-4D70-311C-5ECCF065BF89}"/>
              </a:ext>
            </a:extLst>
          </p:cNvPr>
          <p:cNvSpPr txBox="1"/>
          <p:nvPr/>
        </p:nvSpPr>
        <p:spPr>
          <a:xfrm>
            <a:off x="3043238" y="1977420"/>
            <a:ext cx="6105524" cy="1569660"/>
          </a:xfrm>
          <a:prstGeom prst="rect">
            <a:avLst/>
          </a:prstGeom>
          <a:noFill/>
        </p:spPr>
        <p:txBody>
          <a:bodyPr wrap="square">
            <a:spAutoFit/>
          </a:bodyPr>
          <a:lstStyle/>
          <a:p>
            <a:pPr algn="ctr"/>
            <a:r>
              <a:rPr lang="ar-EG" sz="9600" spc="600" dirty="0">
                <a:solidFill>
                  <a:srgbClr val="262262"/>
                </a:solidFill>
                <a:latin typeface="Flagfies" pitchFamily="2" charset="0"/>
                <a:ea typeface="+mj-ea"/>
              </a:rPr>
              <a:t>Thanks</a:t>
            </a:r>
          </a:p>
        </p:txBody>
      </p:sp>
    </p:spTree>
    <p:extLst>
      <p:ext uri="{BB962C8B-B14F-4D97-AF65-F5344CB8AC3E}">
        <p14:creationId xmlns:p14="http://schemas.microsoft.com/office/powerpoint/2010/main" val="3824739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38995" y="2695383"/>
            <a:ext cx="10056860" cy="80048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accent2">
                    <a:lumMod val="50000"/>
                  </a:schemeClr>
                </a:solidFill>
                <a:effectLst>
                  <a:outerShdw blurRad="38100" dist="38100" dir="2700000" algn="tl">
                    <a:srgbClr val="000000">
                      <a:alpha val="43137"/>
                    </a:srgbClr>
                  </a:outerShdw>
                </a:effectLst>
                <a:latin typeface="Britannic Bold" panose="020B0903060703020204" pitchFamily="34" charset="0"/>
              </a:rPr>
              <a:t>1.Creating Chart of Accounts</a:t>
            </a:r>
          </a:p>
        </p:txBody>
      </p:sp>
    </p:spTree>
    <p:extLst>
      <p:ext uri="{BB962C8B-B14F-4D97-AF65-F5344CB8AC3E}">
        <p14:creationId xmlns:p14="http://schemas.microsoft.com/office/powerpoint/2010/main" val="327168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ackgroundRemoval t="16473" b="77035" l="625" r="37552"/>
                    </a14:imgEffect>
                  </a14:imgLayer>
                </a14:imgProps>
              </a:ext>
            </a:extLst>
          </a:blip>
          <a:srcRect l="3515" t="17484" r="63112" b="32612"/>
          <a:stretch/>
        </p:blipFill>
        <p:spPr>
          <a:xfrm>
            <a:off x="7485580" y="-167986"/>
            <a:ext cx="4202661" cy="3377911"/>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3">
                    <a14:imgEffect>
                      <a14:backgroundRemoval t="22287" b="80620" l="36250" r="86667"/>
                    </a14:imgEffect>
                  </a14:imgLayer>
                </a14:imgProps>
              </a:ext>
            </a:extLst>
          </a:blip>
          <a:srcRect l="37606" t="25004" r="21670" b="28879"/>
          <a:stretch/>
        </p:blipFill>
        <p:spPr>
          <a:xfrm>
            <a:off x="6905624" y="3209925"/>
            <a:ext cx="5362575" cy="3264176"/>
          </a:xfrm>
          <a:prstGeom prst="rect">
            <a:avLst/>
          </a:prstGeom>
        </p:spPr>
      </p:pic>
      <p:sp>
        <p:nvSpPr>
          <p:cNvPr id="4" name="TextBox 3"/>
          <p:cNvSpPr txBox="1"/>
          <p:nvPr/>
        </p:nvSpPr>
        <p:spPr>
          <a:xfrm>
            <a:off x="441415" y="1045624"/>
            <a:ext cx="573475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Setup → Financials → Flexfields → Key → Segments</a:t>
            </a:r>
          </a:p>
        </p:txBody>
      </p:sp>
      <p:sp>
        <p:nvSpPr>
          <p:cNvPr id="5" name="TextBox 4"/>
          <p:cNvSpPr txBox="1"/>
          <p:nvPr/>
        </p:nvSpPr>
        <p:spPr>
          <a:xfrm>
            <a:off x="570545" y="2350750"/>
            <a:ext cx="64389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these windows to define the key Flexfield structure:</a:t>
            </a:r>
          </a:p>
        </p:txBody>
      </p:sp>
      <p:sp>
        <p:nvSpPr>
          <p:cNvPr id="6" name="TextBox 5"/>
          <p:cNvSpPr txBox="1"/>
          <p:nvPr/>
        </p:nvSpPr>
        <p:spPr>
          <a:xfrm>
            <a:off x="658837" y="3153663"/>
            <a:ext cx="5627031"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Query Application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General Ledger </a:t>
            </a:r>
            <a:r>
              <a:rPr lang="en-US" dirty="0">
                <a:latin typeface="Times New Roman" panose="02020603050405020304" pitchFamily="18" charset="0"/>
                <a:cs typeface="Times New Roman" panose="02020603050405020304" pitchFamily="18" charset="0"/>
              </a:rPr>
              <a:t>and Flexfield Title as </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Accounting Flexfield</a:t>
            </a: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7" name="TextBox 6"/>
          <p:cNvSpPr txBox="1"/>
          <p:nvPr/>
        </p:nvSpPr>
        <p:spPr>
          <a:xfrm>
            <a:off x="658837" y="4209116"/>
            <a:ext cx="5221641"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Enter the new structure Code &amp; Name.</a:t>
            </a:r>
          </a:p>
        </p:txBody>
      </p:sp>
      <p:sp>
        <p:nvSpPr>
          <p:cNvPr id="8" name="Oval 7"/>
          <p:cNvSpPr/>
          <p:nvPr/>
        </p:nvSpPr>
        <p:spPr>
          <a:xfrm>
            <a:off x="364518" y="3246819"/>
            <a:ext cx="294319" cy="32668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9" name="Oval 8"/>
          <p:cNvSpPr/>
          <p:nvPr/>
        </p:nvSpPr>
        <p:spPr>
          <a:xfrm>
            <a:off x="364518" y="4241547"/>
            <a:ext cx="294319" cy="32668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10" name="TextBox 9"/>
          <p:cNvSpPr txBox="1"/>
          <p:nvPr/>
        </p:nvSpPr>
        <p:spPr>
          <a:xfrm>
            <a:off x="658837" y="4987570"/>
            <a:ext cx="522164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Enable</a:t>
            </a:r>
            <a:r>
              <a:rPr lang="en-US" b="1" dirty="0">
                <a:solidFill>
                  <a:srgbClr val="000066"/>
                </a:solidFill>
                <a:highlight>
                  <a:srgbClr val="C0C0C0"/>
                </a:highlight>
                <a:latin typeface="Times New Roman" panose="02020603050405020304" pitchFamily="18" charset="0"/>
                <a:cs typeface="Times New Roman" panose="02020603050405020304" pitchFamily="18" charset="0"/>
              </a:rPr>
              <a:t> Allow Dynamic Inserts</a:t>
            </a:r>
            <a:r>
              <a:rPr lang="en-US" dirty="0">
                <a:latin typeface="Times New Roman" panose="02020603050405020304" pitchFamily="18" charset="0"/>
                <a:cs typeface="Times New Roman" panose="02020603050405020304" pitchFamily="18" charset="0"/>
              </a:rPr>
              <a:t>.</a:t>
            </a:r>
          </a:p>
        </p:txBody>
      </p:sp>
      <p:sp>
        <p:nvSpPr>
          <p:cNvPr id="11" name="TextBox 10"/>
          <p:cNvSpPr txBox="1"/>
          <p:nvPr/>
        </p:nvSpPr>
        <p:spPr>
          <a:xfrm>
            <a:off x="658837" y="5766024"/>
            <a:ext cx="52678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Segments button.</a:t>
            </a:r>
          </a:p>
        </p:txBody>
      </p:sp>
      <p:sp>
        <p:nvSpPr>
          <p:cNvPr id="12" name="Oval 11"/>
          <p:cNvSpPr/>
          <p:nvPr/>
        </p:nvSpPr>
        <p:spPr>
          <a:xfrm>
            <a:off x="364518" y="4985763"/>
            <a:ext cx="294319" cy="32668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3</a:t>
            </a:r>
          </a:p>
        </p:txBody>
      </p:sp>
      <p:sp>
        <p:nvSpPr>
          <p:cNvPr id="13" name="Oval 12"/>
          <p:cNvSpPr/>
          <p:nvPr/>
        </p:nvSpPr>
        <p:spPr>
          <a:xfrm>
            <a:off x="364518" y="5802069"/>
            <a:ext cx="294319" cy="326683"/>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4</a:t>
            </a:r>
          </a:p>
        </p:txBody>
      </p:sp>
      <p:sp>
        <p:nvSpPr>
          <p:cNvPr id="14" name="TextBox 13"/>
          <p:cNvSpPr txBox="1"/>
          <p:nvPr/>
        </p:nvSpPr>
        <p:spPr>
          <a:xfrm>
            <a:off x="88143" y="77211"/>
            <a:ext cx="6350757" cy="523220"/>
          </a:xfrm>
          <a:prstGeom prst="rect">
            <a:avLst/>
          </a:prstGeom>
          <a:noFill/>
        </p:spPr>
        <p:txBody>
          <a:bodyPr wrap="square" rtlCol="0">
            <a:spAutoFit/>
          </a:bodyPr>
          <a:lstStyle>
            <a:defPPr>
              <a:defRPr lang="en-US"/>
            </a:defPPr>
            <a:lvl1pPr>
              <a:defRPr sz="2400" b="1">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2800" dirty="0">
                <a:solidFill>
                  <a:srgbClr val="262262"/>
                </a:solidFill>
                <a:latin typeface="Playfair Display Bold" pitchFamily="34" charset="0"/>
                <a:ea typeface="Playfair Display Bold" pitchFamily="34" charset="-122"/>
                <a:cs typeface="Playfair Display Bold" pitchFamily="34" charset="-120"/>
              </a:rPr>
              <a:t>A: Key Flexfield Segments</a:t>
            </a:r>
          </a:p>
        </p:txBody>
      </p:sp>
      <p:sp>
        <p:nvSpPr>
          <p:cNvPr id="17" name="Oval 16"/>
          <p:cNvSpPr/>
          <p:nvPr/>
        </p:nvSpPr>
        <p:spPr>
          <a:xfrm>
            <a:off x="11085771" y="5922844"/>
            <a:ext cx="896678" cy="3731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056055" y="3199043"/>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1</a:t>
            </a:r>
          </a:p>
        </p:txBody>
      </p:sp>
      <p:sp>
        <p:nvSpPr>
          <p:cNvPr id="20" name="Oval 19"/>
          <p:cNvSpPr/>
          <p:nvPr/>
        </p:nvSpPr>
        <p:spPr>
          <a:xfrm>
            <a:off x="6661119" y="3929465"/>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2</a:t>
            </a:r>
          </a:p>
        </p:txBody>
      </p:sp>
      <p:sp>
        <p:nvSpPr>
          <p:cNvPr id="23" name="Oval 22"/>
          <p:cNvSpPr/>
          <p:nvPr/>
        </p:nvSpPr>
        <p:spPr>
          <a:xfrm>
            <a:off x="10612291" y="5192306"/>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3</a:t>
            </a:r>
          </a:p>
        </p:txBody>
      </p:sp>
      <p:sp>
        <p:nvSpPr>
          <p:cNvPr id="24" name="Oval 23"/>
          <p:cNvSpPr/>
          <p:nvPr/>
        </p:nvSpPr>
        <p:spPr>
          <a:xfrm>
            <a:off x="10770118" y="5954788"/>
            <a:ext cx="315653" cy="293612"/>
          </a:xfrm>
          <a:prstGeom prst="ellipse">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a Aqeeq Bold" panose="00000500000000000000" pitchFamily="2" charset="-78"/>
                <a:cs typeface="Ara Aqeeq Bold" panose="00000500000000000000" pitchFamily="2" charset="-78"/>
              </a:rPr>
              <a:t>4</a:t>
            </a:r>
          </a:p>
        </p:txBody>
      </p:sp>
      <p:sp>
        <p:nvSpPr>
          <p:cNvPr id="18" name="Rectangle: Rounded Corners 17">
            <a:extLst>
              <a:ext uri="{FF2B5EF4-FFF2-40B4-BE49-F238E27FC236}">
                <a16:creationId xmlns:a16="http://schemas.microsoft.com/office/drawing/2014/main" id="{8022ADD0-2A04-4D05-8EDE-E1E340CDC3E6}"/>
              </a:ext>
            </a:extLst>
          </p:cNvPr>
          <p:cNvSpPr/>
          <p:nvPr/>
        </p:nvSpPr>
        <p:spPr>
          <a:xfrm>
            <a:off x="7232903" y="3512151"/>
            <a:ext cx="4931053" cy="2504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5" name="Rectangle: Rounded Corners 24">
            <a:extLst>
              <a:ext uri="{FF2B5EF4-FFF2-40B4-BE49-F238E27FC236}">
                <a16:creationId xmlns:a16="http://schemas.microsoft.com/office/drawing/2014/main" id="{394786B4-CFA3-4E85-860F-4A584EDC351B}"/>
              </a:ext>
            </a:extLst>
          </p:cNvPr>
          <p:cNvSpPr/>
          <p:nvPr/>
        </p:nvSpPr>
        <p:spPr>
          <a:xfrm>
            <a:off x="7009445" y="3913889"/>
            <a:ext cx="2408875" cy="293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6" name="Rectangle: Rounded Corners 25">
            <a:extLst>
              <a:ext uri="{FF2B5EF4-FFF2-40B4-BE49-F238E27FC236}">
                <a16:creationId xmlns:a16="http://schemas.microsoft.com/office/drawing/2014/main" id="{F79246FB-2A42-4D0A-A000-2A2D739DA3C6}"/>
              </a:ext>
            </a:extLst>
          </p:cNvPr>
          <p:cNvSpPr/>
          <p:nvPr/>
        </p:nvSpPr>
        <p:spPr>
          <a:xfrm>
            <a:off x="9783126" y="5485918"/>
            <a:ext cx="1967460" cy="3731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18124993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ac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1_Custom Design">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Facet</Template>
  <TotalTime>3566</TotalTime>
  <Words>1991</Words>
  <Application>Microsoft Office PowerPoint</Application>
  <PresentationFormat>Widescreen</PresentationFormat>
  <Paragraphs>310</Paragraphs>
  <Slides>76</Slides>
  <Notes>3</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76</vt:i4>
      </vt:variant>
    </vt:vector>
  </HeadingPairs>
  <TitlesOfParts>
    <vt:vector size="96" baseType="lpstr">
      <vt:lpstr>Ara Aqeeq Bold</vt:lpstr>
      <vt:lpstr>Arial</vt:lpstr>
      <vt:lpstr>Britannic Bold</vt:lpstr>
      <vt:lpstr>Calibri</vt:lpstr>
      <vt:lpstr>Calisto MT</vt:lpstr>
      <vt:lpstr>Flagfies</vt:lpstr>
      <vt:lpstr>Open Sans</vt:lpstr>
      <vt:lpstr>Playfair Display Bold</vt:lpstr>
      <vt:lpstr>Times New Normal</vt:lpstr>
      <vt:lpstr>Times New Roman</vt:lpstr>
      <vt:lpstr>Trebuchet MS</vt:lpstr>
      <vt:lpstr>TrebuchetMS</vt:lpstr>
      <vt:lpstr>TrebuchetMS-Bold</vt:lpstr>
      <vt:lpstr>Wingdings</vt:lpstr>
      <vt:lpstr>Wingdings 3</vt:lpstr>
      <vt:lpstr>Facet</vt:lpstr>
      <vt:lpstr>Custom Design</vt:lpstr>
      <vt:lpstr>1_Facet</vt:lpstr>
      <vt:lpstr>1_Custom Design</vt:lpstr>
      <vt:lpstr>PDF</vt:lpstr>
      <vt:lpstr>PowerPoint Presentation</vt:lpstr>
      <vt:lpstr>PowerPoint Presentation</vt:lpstr>
      <vt:lpstr>PowerPoint Presentation</vt:lpstr>
      <vt:lpstr>PowerPoint Presentation</vt:lpstr>
      <vt:lpstr>PowerPoint Presentation</vt:lpstr>
      <vt:lpstr>PowerPoint Presentation</vt:lpstr>
      <vt:lpstr>SETUP: 4Cs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Accounting Setup</vt:lpstr>
      <vt:lpstr>PowerPoint Presentation</vt:lpstr>
      <vt:lpstr>PowerPoint Presentation</vt:lpstr>
      <vt:lpstr>PowerPoint Presentation</vt:lpstr>
      <vt:lpstr>PowerPoint Presentation</vt:lpstr>
      <vt:lpstr>PowerPoint Presentation</vt:lpstr>
      <vt:lpstr>PowerPoint Presentation</vt:lpstr>
      <vt:lpstr>Ledger Set</vt:lpstr>
      <vt:lpstr>PowerPoint Presentation</vt:lpstr>
      <vt:lpstr>Open Periods</vt:lpstr>
      <vt:lpstr>PowerPoint Presentation</vt:lpstr>
      <vt:lpstr>PowerPoint Presentation</vt:lpstr>
      <vt:lpstr>Entering Journals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CyberSpace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Shehab Omara</dc:creator>
  <cp:lastModifiedBy>Shehab Omara</cp:lastModifiedBy>
  <cp:revision>133</cp:revision>
  <dcterms:created xsi:type="dcterms:W3CDTF">2025-04-13T20:09:57Z</dcterms:created>
  <dcterms:modified xsi:type="dcterms:W3CDTF">2025-05-11T20:55:57Z</dcterms:modified>
</cp:coreProperties>
</file>